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7" r:id="rId6"/>
    <p:sldId id="273" r:id="rId7"/>
    <p:sldId id="261" r:id="rId8"/>
    <p:sldId id="268" r:id="rId9"/>
    <p:sldId id="262" r:id="rId10"/>
    <p:sldId id="263" r:id="rId11"/>
    <p:sldId id="264" r:id="rId12"/>
    <p:sldId id="271" r:id="rId13"/>
    <p:sldId id="272" r:id="rId14"/>
    <p:sldId id="265" r:id="rId15"/>
    <p:sldId id="266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70"/>
    <p:restoredTop sz="94679"/>
  </p:normalViewPr>
  <p:slideViewPr>
    <p:cSldViewPr snapToGrid="0">
      <p:cViewPr varScale="1">
        <p:scale>
          <a:sx n="104" d="100"/>
          <a:sy n="104" d="100"/>
        </p:scale>
        <p:origin x="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E73D89-C44C-4CB2-9F17-F04C6DB6F009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5E45464-88FD-4253-8839-973A9ADB357D}">
      <dgm:prSet/>
      <dgm:spPr/>
      <dgm:t>
        <a:bodyPr/>
        <a:lstStyle/>
        <a:p>
          <a:r>
            <a:rPr lang="it-IT" dirty="0"/>
            <a:t>La coordinazione oculo-manuale si sviluppa fin da molto piccoli, già dai 2-3 anni infatti il bambino dimostra buone abilità di manipolazione e gestione degli oggetti, ed inizia anche a preferire l’utilizzo di una mano rispetto all’altra, che diventerà poi quella dominante.</a:t>
          </a:r>
          <a:endParaRPr lang="en-US" dirty="0"/>
        </a:p>
      </dgm:t>
    </dgm:pt>
    <dgm:pt modelId="{D6B12166-D11B-43DF-924C-ABB4D5FBA593}" type="parTrans" cxnId="{070AB42E-C04E-42AA-8DF1-B3BCDD79A03A}">
      <dgm:prSet/>
      <dgm:spPr/>
      <dgm:t>
        <a:bodyPr/>
        <a:lstStyle/>
        <a:p>
          <a:endParaRPr lang="en-US"/>
        </a:p>
      </dgm:t>
    </dgm:pt>
    <dgm:pt modelId="{C095B515-BA74-4151-82A9-A9C2306A4EA9}" type="sibTrans" cxnId="{070AB42E-C04E-42AA-8DF1-B3BCDD79A03A}">
      <dgm:prSet/>
      <dgm:spPr/>
      <dgm:t>
        <a:bodyPr/>
        <a:lstStyle/>
        <a:p>
          <a:endParaRPr lang="en-US"/>
        </a:p>
      </dgm:t>
    </dgm:pt>
    <dgm:pt modelId="{00FE0573-0B69-42DE-A5E4-4A069C20EDDE}">
      <dgm:prSet/>
      <dgm:spPr/>
      <dgm:t>
        <a:bodyPr/>
        <a:lstStyle/>
        <a:p>
          <a:r>
            <a:rPr lang="it-IT"/>
            <a:t>Intorno ai 7 anni circa la coordinazione oculo-manuale si migliora e si perfeziona (avvantaggiati saranno quei bambini che praticano sport in cui devono maneggiare un attrezzo). </a:t>
          </a:r>
          <a:endParaRPr lang="en-US"/>
        </a:p>
      </dgm:t>
    </dgm:pt>
    <dgm:pt modelId="{5B9ADC99-A654-471A-8D66-65B79FA429B3}" type="parTrans" cxnId="{0B77BEAB-8A87-4C5B-B794-68D78A538F76}">
      <dgm:prSet/>
      <dgm:spPr/>
      <dgm:t>
        <a:bodyPr/>
        <a:lstStyle/>
        <a:p>
          <a:endParaRPr lang="en-US"/>
        </a:p>
      </dgm:t>
    </dgm:pt>
    <dgm:pt modelId="{7030BF46-D46A-467D-8D2A-072B69E4AC1C}" type="sibTrans" cxnId="{0B77BEAB-8A87-4C5B-B794-68D78A538F76}">
      <dgm:prSet/>
      <dgm:spPr/>
      <dgm:t>
        <a:bodyPr/>
        <a:lstStyle/>
        <a:p>
          <a:endParaRPr lang="en-US"/>
        </a:p>
      </dgm:t>
    </dgm:pt>
    <dgm:pt modelId="{7BBF70B4-CAAE-8649-973F-19A5AE2C8D58}" type="pres">
      <dgm:prSet presAssocID="{4FE73D89-C44C-4CB2-9F17-F04C6DB6F009}" presName="diagram" presStyleCnt="0">
        <dgm:presLayoutVars>
          <dgm:dir/>
          <dgm:resizeHandles/>
        </dgm:presLayoutVars>
      </dgm:prSet>
      <dgm:spPr/>
    </dgm:pt>
    <dgm:pt modelId="{F193F492-58DC-2B41-8DE4-78CEC5DDDBF5}" type="pres">
      <dgm:prSet presAssocID="{C5E45464-88FD-4253-8839-973A9ADB357D}" presName="firstNode" presStyleLbl="node1" presStyleIdx="0" presStyleCnt="2">
        <dgm:presLayoutVars>
          <dgm:bulletEnabled val="1"/>
        </dgm:presLayoutVars>
      </dgm:prSet>
      <dgm:spPr/>
    </dgm:pt>
    <dgm:pt modelId="{39AFBB90-C3BB-DA48-9C57-1914449810F4}" type="pres">
      <dgm:prSet presAssocID="{C095B515-BA74-4151-82A9-A9C2306A4EA9}" presName="sibTrans" presStyleLbl="sibTrans2D1" presStyleIdx="0" presStyleCnt="1"/>
      <dgm:spPr/>
    </dgm:pt>
    <dgm:pt modelId="{F73B73EE-0A39-274F-8DD3-6374019856DA}" type="pres">
      <dgm:prSet presAssocID="{00FE0573-0B69-42DE-A5E4-4A069C20EDDE}" presName="lastNode" presStyleLbl="node1" presStyleIdx="1" presStyleCnt="2">
        <dgm:presLayoutVars>
          <dgm:bulletEnabled val="1"/>
        </dgm:presLayoutVars>
      </dgm:prSet>
      <dgm:spPr/>
    </dgm:pt>
  </dgm:ptLst>
  <dgm:cxnLst>
    <dgm:cxn modelId="{070AB42E-C04E-42AA-8DF1-B3BCDD79A03A}" srcId="{4FE73D89-C44C-4CB2-9F17-F04C6DB6F009}" destId="{C5E45464-88FD-4253-8839-973A9ADB357D}" srcOrd="0" destOrd="0" parTransId="{D6B12166-D11B-43DF-924C-ABB4D5FBA593}" sibTransId="{C095B515-BA74-4151-82A9-A9C2306A4EA9}"/>
    <dgm:cxn modelId="{746BEC43-B283-4C44-A2B1-E094C3E32F13}" type="presOf" srcId="{C5E45464-88FD-4253-8839-973A9ADB357D}" destId="{F193F492-58DC-2B41-8DE4-78CEC5DDDBF5}" srcOrd="0" destOrd="0" presId="urn:microsoft.com/office/officeart/2005/8/layout/bProcess2"/>
    <dgm:cxn modelId="{80E8175C-F4D4-0249-AD9D-ACE8CE949276}" type="presOf" srcId="{4FE73D89-C44C-4CB2-9F17-F04C6DB6F009}" destId="{7BBF70B4-CAAE-8649-973F-19A5AE2C8D58}" srcOrd="0" destOrd="0" presId="urn:microsoft.com/office/officeart/2005/8/layout/bProcess2"/>
    <dgm:cxn modelId="{0B77BEAB-8A87-4C5B-B794-68D78A538F76}" srcId="{4FE73D89-C44C-4CB2-9F17-F04C6DB6F009}" destId="{00FE0573-0B69-42DE-A5E4-4A069C20EDDE}" srcOrd="1" destOrd="0" parTransId="{5B9ADC99-A654-471A-8D66-65B79FA429B3}" sibTransId="{7030BF46-D46A-467D-8D2A-072B69E4AC1C}"/>
    <dgm:cxn modelId="{107339BF-EF34-5042-B907-3BC30346A5AA}" type="presOf" srcId="{00FE0573-0B69-42DE-A5E4-4A069C20EDDE}" destId="{F73B73EE-0A39-274F-8DD3-6374019856DA}" srcOrd="0" destOrd="0" presId="urn:microsoft.com/office/officeart/2005/8/layout/bProcess2"/>
    <dgm:cxn modelId="{D30D34F8-78C6-C145-A407-ABC03F6C4E84}" type="presOf" srcId="{C095B515-BA74-4151-82A9-A9C2306A4EA9}" destId="{39AFBB90-C3BB-DA48-9C57-1914449810F4}" srcOrd="0" destOrd="0" presId="urn:microsoft.com/office/officeart/2005/8/layout/bProcess2"/>
    <dgm:cxn modelId="{0744D34D-207D-AE47-AC2C-0068930B7281}" type="presParOf" srcId="{7BBF70B4-CAAE-8649-973F-19A5AE2C8D58}" destId="{F193F492-58DC-2B41-8DE4-78CEC5DDDBF5}" srcOrd="0" destOrd="0" presId="urn:microsoft.com/office/officeart/2005/8/layout/bProcess2"/>
    <dgm:cxn modelId="{E46FCF2D-02C3-194F-B585-A2C6A3D924E1}" type="presParOf" srcId="{7BBF70B4-CAAE-8649-973F-19A5AE2C8D58}" destId="{39AFBB90-C3BB-DA48-9C57-1914449810F4}" srcOrd="1" destOrd="0" presId="urn:microsoft.com/office/officeart/2005/8/layout/bProcess2"/>
    <dgm:cxn modelId="{8C9A99E3-6BF4-E747-AF9B-5B5E855E3698}" type="presParOf" srcId="{7BBF70B4-CAAE-8649-973F-19A5AE2C8D58}" destId="{F73B73EE-0A39-274F-8DD3-6374019856DA}" srcOrd="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3F492-58DC-2B41-8DE4-78CEC5DDDBF5}">
      <dsp:nvSpPr>
        <dsp:cNvPr id="0" name=""/>
        <dsp:cNvSpPr/>
      </dsp:nvSpPr>
      <dsp:spPr>
        <a:xfrm>
          <a:off x="1283" y="73062"/>
          <a:ext cx="4205213" cy="4205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La coordinazione oculo-manuale si sviluppa fin da molto piccoli, già dai 2-3 anni infatti il bambino dimostra buone abilità di manipolazione e gestione degli oggetti, ed inizia anche a preferire l’utilizzo di una mano rispetto all’altra, che diventerà poi quella dominante.</a:t>
          </a:r>
          <a:endParaRPr lang="en-US" sz="1900" kern="1200" dirty="0"/>
        </a:p>
      </dsp:txBody>
      <dsp:txXfrm>
        <a:off x="617122" y="688901"/>
        <a:ext cx="2973535" cy="2973535"/>
      </dsp:txXfrm>
    </dsp:sp>
    <dsp:sp modelId="{39AFBB90-C3BB-DA48-9C57-1914449810F4}">
      <dsp:nvSpPr>
        <dsp:cNvPr id="0" name=""/>
        <dsp:cNvSpPr/>
      </dsp:nvSpPr>
      <dsp:spPr>
        <a:xfrm rot="5400000">
          <a:off x="4553426" y="1618478"/>
          <a:ext cx="1471824" cy="111438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3B73EE-0A39-274F-8DD3-6374019856DA}">
      <dsp:nvSpPr>
        <dsp:cNvPr id="0" name=""/>
        <dsp:cNvSpPr/>
      </dsp:nvSpPr>
      <dsp:spPr>
        <a:xfrm>
          <a:off x="6309103" y="73062"/>
          <a:ext cx="4205213" cy="42052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Intorno ai 7 anni circa la coordinazione oculo-manuale si migliora e si perfeziona (avvantaggiati saranno quei bambini che praticano sport in cui devono maneggiare un attrezzo). </a:t>
          </a:r>
          <a:endParaRPr lang="en-US" sz="1900" kern="1200"/>
        </a:p>
      </dsp:txBody>
      <dsp:txXfrm>
        <a:off x="6924942" y="688901"/>
        <a:ext cx="2973535" cy="29735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A9163-88CD-1D40-B735-43750D98F6E9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6988C-6ECD-FC4E-8750-97698BBE0E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688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6988C-6ECD-FC4E-8750-97698BBE0E6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73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38DDEC-BA0B-6B1C-78E0-B60B2BEE7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082A6CA-1759-2F5D-C268-198612414C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EC5A910-FC1C-D4FD-BADC-F26FD9AF2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DB239B-007B-649F-9ED7-40EDD716D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366643-C1C6-A9EB-A839-3B3F15C68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486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5C308-9524-9C43-2DD4-1A50024C1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E14ADC-6ACA-4D3D-BED4-C2D68AF87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35903B-2B16-2E2D-A6A7-A452953BF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5E8189-9B05-84F2-1FD1-1D592B347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D136E8-D7AA-2A1C-DB27-42DD5A97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0724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66F797A-C5B7-D718-82E6-1D5CB1A3D7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EE86AC8-F9B5-7A09-7467-FC84A5ACA9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CA26EA-AC78-3BF5-D3D7-80E71D7F5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3F7710-A99A-01DD-EA8B-09191FC8A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1DB9E4-05C0-1F33-DF4B-944EB7173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5952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C57B5-E97C-AC0E-C563-E18D4B1B0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490DEC-8359-0E4F-B383-7338A3C89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7C1D20-BDFB-AD42-AE58-3F99A8897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03E2D0-F8EE-79A7-919B-B05FEA30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F7A404-7BEB-20F3-8ED6-49CE72ACF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457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005BD1-17E7-71B4-532F-95762E79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81B309-0BFA-5AB3-7002-44189CEFF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36DA75-0713-59C9-F364-D28E570C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0E28D3-832E-94DE-5931-3FDA2F7BA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8CFCEC-5720-7E7A-C867-D6AA00D9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3607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BF9393-C816-22D4-6AB5-15C06ECE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085020-579C-D0CA-D99F-11C538CB1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8569807-DAC9-3698-5884-8383DF14F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BFFE97-F04F-ABB8-F346-04BF6AE84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0F4E10-FC8E-ED3D-BDFA-27DC49E19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60C023-5BB7-87C1-1CDD-D81A4EEF0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250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418091-EB4D-5331-AA09-C46737FF8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493F6C-95A8-CF56-0742-DAFAD3CA4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D2A5572-361C-570A-915A-28CB71F67F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434EF68-5835-75DE-31EC-DC3AD6C23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D8BB4DC-FBEE-35A9-3FAC-0C1060713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4D388D2-31D4-9631-871C-A740EE726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79338AF-C45A-C7AD-12D3-8199CE53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2F204-8ED4-879A-1C61-34899C876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890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CD2F79-7777-FDD8-38DC-59843CCA1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E57B954-0057-94C9-ACB7-4C4DF5395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81FAED6-7772-7C75-0894-ACE1C21F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7CC7AE8-0179-BA52-78D9-92F9812BD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6750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E3F0836-743A-424A-CDEB-99C251B6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4047668-FB42-817F-D76E-F6CA60F52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A5DE610-90D2-C7F8-578F-555868193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73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52881-AAF1-E362-D613-260291197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906D59-DA10-CC66-2F59-70B0319A4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836ADE-DF70-DC1E-7B45-57EF68AC6C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794FC1-D365-9956-BF7C-C022AA209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597F826-99AF-10DA-2D65-72265C590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40AB66-7894-846D-D955-BF154581E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3349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E541BB-4FD2-941C-0FC0-E4C57097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31CD2B9-BF86-CDB2-074F-292D1E84A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9ABF35-1A08-8245-2AA4-B8D832389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B0FCE99-97F9-FE17-B022-A55A75914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09AA32-1E29-CBBD-95ED-EF9B55E11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B8E3FB1-6C0B-2866-E52A-C323E3752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10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4FF018B-788C-732D-1A90-0549003A2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F2185C-A7F4-FAD1-6766-B54B2CB1D0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B780EE-B74F-AF9F-4C85-38F409353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71EF6-34AD-5041-842C-D2D0F6F5ACBF}" type="datetimeFigureOut">
              <a:rPr lang="it-IT" smtClean="0"/>
              <a:t>08/06/23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A23B8A-A324-1FD3-DF80-B6AF6ABD6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573288-74B4-74BC-0DDE-A91CD4FEC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DE827-FF36-4A45-8715-BFAEB36B74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336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girl-playing-tennis-8224467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bblefootball.es/1r-torneo-de-bubble-football-en-barcelona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ttesere.it/it/notizie-romagna-basket-parte-araafa-il-progetto-di-pallacanestro-giovanile-femminile-di-russi-e-ravenna-n21673.php" TargetMode="External"/><Relationship Id="rId7" Type="http://schemas.openxmlformats.org/officeDocument/2006/relationships/hyperlink" Target="https://www.pikist.com/free-photo-vlbjr/pt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s://www.piqsels.com/en/public-domain-photo-jmphe" TargetMode="Externa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eu.es/recomendacion/juegos-olimpicos-tokio-badminton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C286CFB-3B22-49A2-F246-26FCF3346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4022" y="1741337"/>
            <a:ext cx="8513805" cy="2387918"/>
          </a:xfrm>
        </p:spPr>
        <p:txBody>
          <a:bodyPr anchor="b">
            <a:normAutofit/>
          </a:bodyPr>
          <a:lstStyle/>
          <a:p>
            <a:r>
              <a:rPr lang="it-IT" sz="5200" dirty="0">
                <a:solidFill>
                  <a:schemeClr val="tx2"/>
                </a:solidFill>
              </a:rPr>
              <a:t>LA COORDINAZIONE </a:t>
            </a:r>
            <a:br>
              <a:rPr lang="it-IT" sz="5200" dirty="0">
                <a:solidFill>
                  <a:schemeClr val="tx2"/>
                </a:solidFill>
              </a:rPr>
            </a:br>
            <a:r>
              <a:rPr lang="it-IT" sz="5200" dirty="0">
                <a:solidFill>
                  <a:schemeClr val="tx2"/>
                </a:solidFill>
              </a:rPr>
              <a:t>OCULO-MANUALE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E72B2D4-40B0-6098-471C-ECD53C9EA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735" y="5188512"/>
            <a:ext cx="6758184" cy="110107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it-IT" dirty="0">
                <a:solidFill>
                  <a:schemeClr val="tx2"/>
                </a:solidFill>
              </a:rPr>
              <a:t>DOCENTE: FRANCESCA ZOBOLI</a:t>
            </a:r>
          </a:p>
          <a:p>
            <a:pPr algn="l"/>
            <a:r>
              <a:rPr lang="it-IT" dirty="0">
                <a:solidFill>
                  <a:schemeClr val="tx2"/>
                </a:solidFill>
              </a:rPr>
              <a:t>DOCENTE TUTOR: STEFANO PRESTI</a:t>
            </a:r>
          </a:p>
          <a:p>
            <a:pPr algn="l"/>
            <a:r>
              <a:rPr lang="it-IT" dirty="0">
                <a:solidFill>
                  <a:schemeClr val="tx2"/>
                </a:solidFill>
              </a:rPr>
              <a:t>ANNO DI PROVA: 2022/23</a:t>
            </a:r>
          </a:p>
          <a:p>
            <a:pPr algn="l"/>
            <a:endParaRPr lang="it-IT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0401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FD44BAB-2F3A-4B95-B9D3-E5B819787F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804A9D8-7704-C5A9-DF09-E13D5A080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798445"/>
            <a:ext cx="4803636" cy="1311664"/>
          </a:xfrm>
        </p:spPr>
        <p:txBody>
          <a:bodyPr anchor="b">
            <a:normAutofit/>
          </a:bodyPr>
          <a:lstStyle/>
          <a:p>
            <a:r>
              <a:rPr lang="it-IT" sz="3600">
                <a:solidFill>
                  <a:schemeClr val="tx2"/>
                </a:solidFill>
              </a:rPr>
              <a:t>Terza lezione: il tennis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C71A048-5929-3151-1102-D34428CFD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Anche questa lezione è articolata circa come le altre due.</a:t>
            </a:r>
          </a:p>
          <a:p>
            <a:r>
              <a:rPr lang="en-US" sz="1800">
                <a:solidFill>
                  <a:schemeClr val="tx2"/>
                </a:solidFill>
              </a:rPr>
              <a:t>La differenza, in questo sport, è che la pallina si può far rimbalzare una volta prima di colpirla.</a:t>
            </a:r>
          </a:p>
          <a:p>
            <a:r>
              <a:rPr lang="en-US" sz="1800">
                <a:solidFill>
                  <a:schemeClr val="tx2"/>
                </a:solidFill>
              </a:rPr>
              <a:t>La pallina da tennis era già stata utilizzata ma la racchetta da tennis non ancora, quindi i ragazzi si sono trovati con un attrezzo ancora diverso.</a:t>
            </a:r>
          </a:p>
        </p:txBody>
      </p:sp>
      <p:pic>
        <p:nvPicPr>
          <p:cNvPr id="5" name="Segnaposto contenuto 4" descr="Immagine che contiene sport, gioco atletico, tennis, tribunale&#10;&#10;Descrizione generata automaticamente">
            <a:extLst>
              <a:ext uri="{FF2B5EF4-FFF2-40B4-BE49-F238E27FC236}">
                <a16:creationId xmlns:a16="http://schemas.microsoft.com/office/drawing/2014/main" id="{923AF47C-623B-7FB1-BCE0-2956A6BE0F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645" r="26258" b="-2"/>
          <a:stretch/>
        </p:blipFill>
        <p:spPr>
          <a:xfrm>
            <a:off x="6886803" y="770037"/>
            <a:ext cx="5298683" cy="6087963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C6AE2F4-5A2E-4357-A1D8-6142F9BDC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14766" y="695399"/>
            <a:ext cx="5570720" cy="6171739"/>
            <a:chOff x="6626306" y="695399"/>
            <a:chExt cx="5570720" cy="6171739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6AC7E8-A56F-4E9D-A394-C9A2F65DD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933035" y="910673"/>
              <a:ext cx="5263991" cy="5956465"/>
            </a:xfrm>
            <a:custGeom>
              <a:avLst/>
              <a:gdLst>
                <a:gd name="connsiteX0" fmla="*/ 2918460 w 2961539"/>
                <a:gd name="connsiteY0" fmla="*/ 1324969 h 3351127"/>
                <a:gd name="connsiteX1" fmla="*/ 2906649 w 2961539"/>
                <a:gd name="connsiteY1" fmla="*/ 1284393 h 3351127"/>
                <a:gd name="connsiteX2" fmla="*/ 2893314 w 2961539"/>
                <a:gd name="connsiteY2" fmla="*/ 1244388 h 3351127"/>
                <a:gd name="connsiteX3" fmla="*/ 2878741 w 2961539"/>
                <a:gd name="connsiteY3" fmla="*/ 1204859 h 3351127"/>
                <a:gd name="connsiteX4" fmla="*/ 2811209 w 2961539"/>
                <a:gd name="connsiteY4" fmla="*/ 1051316 h 3351127"/>
                <a:gd name="connsiteX5" fmla="*/ 2636711 w 2961539"/>
                <a:gd name="connsiteY5" fmla="*/ 768709 h 3351127"/>
                <a:gd name="connsiteX6" fmla="*/ 2418683 w 2961539"/>
                <a:gd name="connsiteY6" fmla="*/ 522202 h 3351127"/>
                <a:gd name="connsiteX7" fmla="*/ 2165699 w 2961539"/>
                <a:gd name="connsiteY7" fmla="*/ 314748 h 3351127"/>
                <a:gd name="connsiteX8" fmla="*/ 2027873 w 2961539"/>
                <a:gd name="connsiteY8" fmla="*/ 227213 h 3351127"/>
                <a:gd name="connsiteX9" fmla="*/ 1883474 w 2961539"/>
                <a:gd name="connsiteY9" fmla="*/ 151203 h 3351127"/>
                <a:gd name="connsiteX10" fmla="*/ 1576483 w 2961539"/>
                <a:gd name="connsiteY10" fmla="*/ 40618 h 3351127"/>
                <a:gd name="connsiteX11" fmla="*/ 1415415 w 2961539"/>
                <a:gd name="connsiteY11" fmla="*/ 10233 h 3351127"/>
                <a:gd name="connsiteX12" fmla="*/ 1251204 w 2961539"/>
                <a:gd name="connsiteY12" fmla="*/ 42 h 3351127"/>
                <a:gd name="connsiteX13" fmla="*/ 927163 w 2961539"/>
                <a:gd name="connsiteY13" fmla="*/ 29855 h 3351127"/>
                <a:gd name="connsiteX14" fmla="*/ 610362 w 2961539"/>
                <a:gd name="connsiteY14" fmla="*/ 116151 h 3351127"/>
                <a:gd name="connsiteX15" fmla="*/ 315468 w 2961539"/>
                <a:gd name="connsiteY15" fmla="*/ 267408 h 3351127"/>
                <a:gd name="connsiteX16" fmla="*/ 182975 w 2961539"/>
                <a:gd name="connsiteY16" fmla="*/ 368183 h 3351127"/>
                <a:gd name="connsiteX17" fmla="*/ 64294 w 2961539"/>
                <a:gd name="connsiteY17" fmla="*/ 484674 h 3351127"/>
                <a:gd name="connsiteX18" fmla="*/ 0 w 2961539"/>
                <a:gd name="connsiteY18" fmla="*/ 556778 h 3351127"/>
                <a:gd name="connsiteX19" fmla="*/ 0 w 2961539"/>
                <a:gd name="connsiteY19" fmla="*/ 956066 h 3351127"/>
                <a:gd name="connsiteX20" fmla="*/ 227552 w 2961539"/>
                <a:gd name="connsiteY20" fmla="*/ 636597 h 3351127"/>
                <a:gd name="connsiteX21" fmla="*/ 331756 w 2961539"/>
                <a:gd name="connsiteY21" fmla="*/ 534966 h 3351127"/>
                <a:gd name="connsiteX22" fmla="*/ 441770 w 2961539"/>
                <a:gd name="connsiteY22" fmla="*/ 439620 h 3351127"/>
                <a:gd name="connsiteX23" fmla="*/ 683419 w 2961539"/>
                <a:gd name="connsiteY23" fmla="*/ 274457 h 3351127"/>
                <a:gd name="connsiteX24" fmla="*/ 956596 w 2961539"/>
                <a:gd name="connsiteY24" fmla="*/ 161300 h 3351127"/>
                <a:gd name="connsiteX25" fmla="*/ 1251490 w 2961539"/>
                <a:gd name="connsiteY25" fmla="*/ 123009 h 3351127"/>
                <a:gd name="connsiteX26" fmla="*/ 1398175 w 2961539"/>
                <a:gd name="connsiteY26" fmla="*/ 135297 h 3351127"/>
                <a:gd name="connsiteX27" fmla="*/ 1542383 w 2961539"/>
                <a:gd name="connsiteY27" fmla="*/ 167967 h 3351127"/>
                <a:gd name="connsiteX28" fmla="*/ 1681925 w 2961539"/>
                <a:gd name="connsiteY28" fmla="*/ 218450 h 3351127"/>
                <a:gd name="connsiteX29" fmla="*/ 1715929 w 2961539"/>
                <a:gd name="connsiteY29" fmla="*/ 233595 h 3351127"/>
                <a:gd name="connsiteX30" fmla="*/ 1749552 w 2961539"/>
                <a:gd name="connsiteY30" fmla="*/ 249597 h 3351127"/>
                <a:gd name="connsiteX31" fmla="*/ 1782604 w 2961539"/>
                <a:gd name="connsiteY31" fmla="*/ 266646 h 3351127"/>
                <a:gd name="connsiteX32" fmla="*/ 1815275 w 2961539"/>
                <a:gd name="connsiteY32" fmla="*/ 284553 h 3351127"/>
                <a:gd name="connsiteX33" fmla="*/ 2059400 w 2961539"/>
                <a:gd name="connsiteY33" fmla="*/ 454765 h 3351127"/>
                <a:gd name="connsiteX34" fmla="*/ 2270284 w 2961539"/>
                <a:gd name="connsiteY34" fmla="*/ 663648 h 3351127"/>
                <a:gd name="connsiteX35" fmla="*/ 2362581 w 2961539"/>
                <a:gd name="connsiteY35" fmla="*/ 779091 h 3351127"/>
                <a:gd name="connsiteX36" fmla="*/ 2445353 w 2961539"/>
                <a:gd name="connsiteY36" fmla="*/ 900726 h 3351127"/>
                <a:gd name="connsiteX37" fmla="*/ 2581180 w 2961539"/>
                <a:gd name="connsiteY37" fmla="*/ 1158663 h 3351127"/>
                <a:gd name="connsiteX38" fmla="*/ 2673382 w 2961539"/>
                <a:gd name="connsiteY38" fmla="*/ 1430601 h 3351127"/>
                <a:gd name="connsiteX39" fmla="*/ 2707291 w 2961539"/>
                <a:gd name="connsiteY39" fmla="*/ 1569095 h 3351127"/>
                <a:gd name="connsiteX40" fmla="*/ 2728913 w 2961539"/>
                <a:gd name="connsiteY40" fmla="*/ 1710065 h 3351127"/>
                <a:gd name="connsiteX41" fmla="*/ 2738342 w 2961539"/>
                <a:gd name="connsiteY41" fmla="*/ 1853321 h 3351127"/>
                <a:gd name="connsiteX42" fmla="*/ 2733294 w 2961539"/>
                <a:gd name="connsiteY42" fmla="*/ 1998482 h 3351127"/>
                <a:gd name="connsiteX43" fmla="*/ 2704433 w 2961539"/>
                <a:gd name="connsiteY43" fmla="*/ 2140785 h 3351127"/>
                <a:gd name="connsiteX44" fmla="*/ 2645759 w 2961539"/>
                <a:gd name="connsiteY44" fmla="*/ 2264515 h 3351127"/>
                <a:gd name="connsiteX45" fmla="*/ 2552986 w 2961539"/>
                <a:gd name="connsiteY45" fmla="*/ 2354717 h 3351127"/>
                <a:gd name="connsiteX46" fmla="*/ 2492026 w 2961539"/>
                <a:gd name="connsiteY46" fmla="*/ 2389769 h 3351127"/>
                <a:gd name="connsiteX47" fmla="*/ 2423541 w 2961539"/>
                <a:gd name="connsiteY47" fmla="*/ 2423583 h 3351127"/>
                <a:gd name="connsiteX48" fmla="*/ 2278475 w 2961539"/>
                <a:gd name="connsiteY48" fmla="*/ 2502640 h 3351127"/>
                <a:gd name="connsiteX49" fmla="*/ 2143697 w 2961539"/>
                <a:gd name="connsiteY49" fmla="*/ 2606463 h 3351127"/>
                <a:gd name="connsiteX50" fmla="*/ 2113312 w 2961539"/>
                <a:gd name="connsiteY50" fmla="*/ 2635514 h 3351127"/>
                <a:gd name="connsiteX51" fmla="*/ 2084927 w 2961539"/>
                <a:gd name="connsiteY51" fmla="*/ 2664184 h 3351127"/>
                <a:gd name="connsiteX52" fmla="*/ 2030349 w 2961539"/>
                <a:gd name="connsiteY52" fmla="*/ 2722573 h 3351127"/>
                <a:gd name="connsiteX53" fmla="*/ 1929098 w 2961539"/>
                <a:gd name="connsiteY53" fmla="*/ 2842683 h 3351127"/>
                <a:gd name="connsiteX54" fmla="*/ 1880045 w 2961539"/>
                <a:gd name="connsiteY54" fmla="*/ 2902309 h 3351127"/>
                <a:gd name="connsiteX55" fmla="*/ 1831086 w 2961539"/>
                <a:gd name="connsiteY55" fmla="*/ 2960888 h 3351127"/>
                <a:gd name="connsiteX56" fmla="*/ 1730121 w 2961539"/>
                <a:gd name="connsiteY56" fmla="*/ 3071854 h 3351127"/>
                <a:gd name="connsiteX57" fmla="*/ 1620488 w 2961539"/>
                <a:gd name="connsiteY57" fmla="*/ 3169200 h 3351127"/>
                <a:gd name="connsiteX58" fmla="*/ 1497616 w 2961539"/>
                <a:gd name="connsiteY58" fmla="*/ 3244447 h 3351127"/>
                <a:gd name="connsiteX59" fmla="*/ 1361313 w 2961539"/>
                <a:gd name="connsiteY59" fmla="*/ 3288739 h 3351127"/>
                <a:gd name="connsiteX60" fmla="*/ 1289590 w 2961539"/>
                <a:gd name="connsiteY60" fmla="*/ 3297978 h 3351127"/>
                <a:gd name="connsiteX61" fmla="*/ 1253204 w 2961539"/>
                <a:gd name="connsiteY61" fmla="*/ 3299407 h 3351127"/>
                <a:gd name="connsiteX62" fmla="*/ 1215676 w 2961539"/>
                <a:gd name="connsiteY62" fmla="*/ 3299216 h 3351127"/>
                <a:gd name="connsiteX63" fmla="*/ 918972 w 2961539"/>
                <a:gd name="connsiteY63" fmla="*/ 3254639 h 3351127"/>
                <a:gd name="connsiteX64" fmla="*/ 642557 w 2961539"/>
                <a:gd name="connsiteY64" fmla="*/ 3139672 h 3351127"/>
                <a:gd name="connsiteX65" fmla="*/ 515112 w 2961539"/>
                <a:gd name="connsiteY65" fmla="*/ 3061853 h 3351127"/>
                <a:gd name="connsiteX66" fmla="*/ 484442 w 2961539"/>
                <a:gd name="connsiteY66" fmla="*/ 3040612 h 3351127"/>
                <a:gd name="connsiteX67" fmla="*/ 454343 w 2961539"/>
                <a:gd name="connsiteY67" fmla="*/ 3018610 h 3351127"/>
                <a:gd name="connsiteX68" fmla="*/ 424625 w 2961539"/>
                <a:gd name="connsiteY68" fmla="*/ 2996131 h 3351127"/>
                <a:gd name="connsiteX69" fmla="*/ 395478 w 2961539"/>
                <a:gd name="connsiteY69" fmla="*/ 2973080 h 3351127"/>
                <a:gd name="connsiteX70" fmla="*/ 181547 w 2961539"/>
                <a:gd name="connsiteY70" fmla="*/ 2767626 h 3351127"/>
                <a:gd name="connsiteX71" fmla="*/ 134112 w 2961539"/>
                <a:gd name="connsiteY71" fmla="*/ 2710761 h 3351127"/>
                <a:gd name="connsiteX72" fmla="*/ 89821 w 2961539"/>
                <a:gd name="connsiteY72" fmla="*/ 2652087 h 3351127"/>
                <a:gd name="connsiteX73" fmla="*/ 10096 w 2961539"/>
                <a:gd name="connsiteY73" fmla="*/ 2529025 h 3351127"/>
                <a:gd name="connsiteX74" fmla="*/ 191 w 2961539"/>
                <a:gd name="connsiteY74" fmla="*/ 2511499 h 3351127"/>
                <a:gd name="connsiteX75" fmla="*/ 191 w 2961539"/>
                <a:gd name="connsiteY75" fmla="*/ 2835063 h 3351127"/>
                <a:gd name="connsiteX76" fmla="*/ 50959 w 2961539"/>
                <a:gd name="connsiteY76" fmla="*/ 2888879 h 3351127"/>
                <a:gd name="connsiteX77" fmla="*/ 300038 w 2961539"/>
                <a:gd name="connsiteY77" fmla="*/ 3100525 h 3351127"/>
                <a:gd name="connsiteX78" fmla="*/ 438150 w 2961539"/>
                <a:gd name="connsiteY78" fmla="*/ 3186916 h 3351127"/>
                <a:gd name="connsiteX79" fmla="*/ 584264 w 2961539"/>
                <a:gd name="connsiteY79" fmla="*/ 3258830 h 3351127"/>
                <a:gd name="connsiteX80" fmla="*/ 862965 w 2961539"/>
                <a:gd name="connsiteY80" fmla="*/ 3351127 h 3351127"/>
                <a:gd name="connsiteX81" fmla="*/ 1534478 w 2961539"/>
                <a:gd name="connsiteY81" fmla="*/ 3351127 h 3351127"/>
                <a:gd name="connsiteX82" fmla="*/ 1540955 w 2961539"/>
                <a:gd name="connsiteY82" fmla="*/ 3348841 h 3351127"/>
                <a:gd name="connsiteX83" fmla="*/ 1691831 w 2961539"/>
                <a:gd name="connsiteY83" fmla="*/ 3275403 h 3351127"/>
                <a:gd name="connsiteX84" fmla="*/ 1827086 w 2961539"/>
                <a:gd name="connsiteY84" fmla="*/ 3179963 h 3351127"/>
                <a:gd name="connsiteX85" fmla="*/ 1948625 w 2961539"/>
                <a:gd name="connsiteY85" fmla="*/ 3072426 h 3351127"/>
                <a:gd name="connsiteX86" fmla="*/ 2005584 w 2961539"/>
                <a:gd name="connsiteY86" fmla="*/ 3016514 h 3351127"/>
                <a:gd name="connsiteX87" fmla="*/ 2060639 w 2961539"/>
                <a:gd name="connsiteY87" fmla="*/ 2959935 h 3351127"/>
                <a:gd name="connsiteX88" fmla="*/ 2167223 w 2961539"/>
                <a:gd name="connsiteY88" fmla="*/ 2847350 h 3351127"/>
                <a:gd name="connsiteX89" fmla="*/ 2218754 w 2961539"/>
                <a:gd name="connsiteY89" fmla="*/ 2791438 h 3351127"/>
                <a:gd name="connsiteX90" fmla="*/ 2244471 w 2961539"/>
                <a:gd name="connsiteY90" fmla="*/ 2763911 h 3351127"/>
                <a:gd name="connsiteX91" fmla="*/ 2269427 w 2961539"/>
                <a:gd name="connsiteY91" fmla="*/ 2738098 h 3351127"/>
                <a:gd name="connsiteX92" fmla="*/ 2321243 w 2961539"/>
                <a:gd name="connsiteY92" fmla="*/ 2689807 h 3351127"/>
                <a:gd name="connsiteX93" fmla="*/ 2376297 w 2961539"/>
                <a:gd name="connsiteY93" fmla="*/ 2645230 h 3351127"/>
                <a:gd name="connsiteX94" fmla="*/ 2499265 w 2961539"/>
                <a:gd name="connsiteY94" fmla="*/ 2564934 h 3351127"/>
                <a:gd name="connsiteX95" fmla="*/ 2639187 w 2961539"/>
                <a:gd name="connsiteY95" fmla="*/ 2476732 h 3351127"/>
                <a:gd name="connsiteX96" fmla="*/ 2674239 w 2961539"/>
                <a:gd name="connsiteY96" fmla="*/ 2448729 h 3351127"/>
                <a:gd name="connsiteX97" fmla="*/ 2707481 w 2961539"/>
                <a:gd name="connsiteY97" fmla="*/ 2417487 h 3351127"/>
                <a:gd name="connsiteX98" fmla="*/ 2765298 w 2961539"/>
                <a:gd name="connsiteY98" fmla="*/ 2347097 h 3351127"/>
                <a:gd name="connsiteX99" fmla="*/ 2810447 w 2961539"/>
                <a:gd name="connsiteY99" fmla="*/ 2270802 h 3351127"/>
                <a:gd name="connsiteX100" fmla="*/ 2845499 w 2961539"/>
                <a:gd name="connsiteY100" fmla="*/ 2192411 h 3351127"/>
                <a:gd name="connsiteX101" fmla="*/ 2901315 w 2961539"/>
                <a:gd name="connsiteY101" fmla="*/ 2034772 h 3351127"/>
                <a:gd name="connsiteX102" fmla="*/ 2943130 w 2961539"/>
                <a:gd name="connsiteY102" fmla="*/ 1871704 h 3351127"/>
                <a:gd name="connsiteX103" fmla="*/ 2961037 w 2961539"/>
                <a:gd name="connsiteY103" fmla="*/ 1703302 h 3351127"/>
                <a:gd name="connsiteX104" fmla="*/ 2928842 w 2961539"/>
                <a:gd name="connsiteY104" fmla="*/ 1366308 h 3351127"/>
                <a:gd name="connsiteX105" fmla="*/ 2918460 w 2961539"/>
                <a:gd name="connsiteY105" fmla="*/ 1324969 h 335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961539" h="3351127">
                  <a:moveTo>
                    <a:pt x="2918460" y="1324969"/>
                  </a:moveTo>
                  <a:lnTo>
                    <a:pt x="2906649" y="1284393"/>
                  </a:lnTo>
                  <a:lnTo>
                    <a:pt x="2893314" y="1244388"/>
                  </a:lnTo>
                  <a:cubicBezTo>
                    <a:pt x="2888837" y="1231053"/>
                    <a:pt x="2883694" y="1218004"/>
                    <a:pt x="2878741" y="1204859"/>
                  </a:cubicBezTo>
                  <a:cubicBezTo>
                    <a:pt x="2858453" y="1152567"/>
                    <a:pt x="2836069" y="1101227"/>
                    <a:pt x="2811209" y="1051316"/>
                  </a:cubicBezTo>
                  <a:cubicBezTo>
                    <a:pt x="2761107" y="951684"/>
                    <a:pt x="2702814" y="857006"/>
                    <a:pt x="2636711" y="768709"/>
                  </a:cubicBezTo>
                  <a:cubicBezTo>
                    <a:pt x="2570798" y="680412"/>
                    <a:pt x="2497455" y="598212"/>
                    <a:pt x="2418683" y="522202"/>
                  </a:cubicBezTo>
                  <a:cubicBezTo>
                    <a:pt x="2339912" y="446193"/>
                    <a:pt x="2254949" y="377232"/>
                    <a:pt x="2165699" y="314748"/>
                  </a:cubicBezTo>
                  <a:cubicBezTo>
                    <a:pt x="2121122" y="283506"/>
                    <a:pt x="2075021" y="254359"/>
                    <a:pt x="2027873" y="227213"/>
                  </a:cubicBezTo>
                  <a:cubicBezTo>
                    <a:pt x="1980914" y="199781"/>
                    <a:pt x="1932623" y="174635"/>
                    <a:pt x="1883474" y="151203"/>
                  </a:cubicBezTo>
                  <a:cubicBezTo>
                    <a:pt x="1785176" y="104721"/>
                    <a:pt x="1682496" y="67002"/>
                    <a:pt x="1576483" y="40618"/>
                  </a:cubicBezTo>
                  <a:cubicBezTo>
                    <a:pt x="1523524" y="27474"/>
                    <a:pt x="1469803" y="16901"/>
                    <a:pt x="1415415" y="10233"/>
                  </a:cubicBezTo>
                  <a:cubicBezTo>
                    <a:pt x="1361123" y="3185"/>
                    <a:pt x="1306163" y="-435"/>
                    <a:pt x="1251204" y="42"/>
                  </a:cubicBezTo>
                  <a:cubicBezTo>
                    <a:pt x="1142714" y="804"/>
                    <a:pt x="1034415" y="10805"/>
                    <a:pt x="927163" y="29855"/>
                  </a:cubicBezTo>
                  <a:cubicBezTo>
                    <a:pt x="820007" y="49095"/>
                    <a:pt x="713423" y="76813"/>
                    <a:pt x="610362" y="116151"/>
                  </a:cubicBezTo>
                  <a:cubicBezTo>
                    <a:pt x="507301" y="155394"/>
                    <a:pt x="407861" y="205782"/>
                    <a:pt x="315468" y="267408"/>
                  </a:cubicBezTo>
                  <a:cubicBezTo>
                    <a:pt x="269367" y="298269"/>
                    <a:pt x="224504" y="331226"/>
                    <a:pt x="182975" y="368183"/>
                  </a:cubicBezTo>
                  <a:cubicBezTo>
                    <a:pt x="141542" y="405140"/>
                    <a:pt x="102489" y="444573"/>
                    <a:pt x="64294" y="484674"/>
                  </a:cubicBezTo>
                  <a:cubicBezTo>
                    <a:pt x="42291" y="508105"/>
                    <a:pt x="20860" y="532203"/>
                    <a:pt x="0" y="556778"/>
                  </a:cubicBezTo>
                  <a:lnTo>
                    <a:pt x="0" y="956066"/>
                  </a:lnTo>
                  <a:cubicBezTo>
                    <a:pt x="62579" y="840909"/>
                    <a:pt x="138970" y="733276"/>
                    <a:pt x="227552" y="636597"/>
                  </a:cubicBezTo>
                  <a:cubicBezTo>
                    <a:pt x="260223" y="600593"/>
                    <a:pt x="295466" y="567160"/>
                    <a:pt x="331756" y="534966"/>
                  </a:cubicBezTo>
                  <a:cubicBezTo>
                    <a:pt x="367951" y="502771"/>
                    <a:pt x="403955" y="470196"/>
                    <a:pt x="441770" y="439620"/>
                  </a:cubicBezTo>
                  <a:cubicBezTo>
                    <a:pt x="517208" y="378375"/>
                    <a:pt x="597503" y="322177"/>
                    <a:pt x="683419" y="274457"/>
                  </a:cubicBezTo>
                  <a:cubicBezTo>
                    <a:pt x="769239" y="226832"/>
                    <a:pt x="860679" y="187208"/>
                    <a:pt x="956596" y="161300"/>
                  </a:cubicBezTo>
                  <a:cubicBezTo>
                    <a:pt x="1052322" y="135201"/>
                    <a:pt x="1151954" y="122247"/>
                    <a:pt x="1251490" y="123009"/>
                  </a:cubicBezTo>
                  <a:cubicBezTo>
                    <a:pt x="1300448" y="123581"/>
                    <a:pt x="1349502" y="127772"/>
                    <a:pt x="1398175" y="135297"/>
                  </a:cubicBezTo>
                  <a:cubicBezTo>
                    <a:pt x="1446752" y="143107"/>
                    <a:pt x="1495044" y="153870"/>
                    <a:pt x="1542383" y="167967"/>
                  </a:cubicBezTo>
                  <a:cubicBezTo>
                    <a:pt x="1589723" y="182160"/>
                    <a:pt x="1636490" y="198733"/>
                    <a:pt x="1681925" y="218450"/>
                  </a:cubicBezTo>
                  <a:cubicBezTo>
                    <a:pt x="1693259" y="223498"/>
                    <a:pt x="1704689" y="228261"/>
                    <a:pt x="1715929" y="233595"/>
                  </a:cubicBezTo>
                  <a:lnTo>
                    <a:pt x="1749552" y="249597"/>
                  </a:lnTo>
                  <a:lnTo>
                    <a:pt x="1782604" y="266646"/>
                  </a:lnTo>
                  <a:cubicBezTo>
                    <a:pt x="1793558" y="272457"/>
                    <a:pt x="1804416" y="278553"/>
                    <a:pt x="1815275" y="284553"/>
                  </a:cubicBezTo>
                  <a:cubicBezTo>
                    <a:pt x="1901762" y="333321"/>
                    <a:pt x="1983486" y="390662"/>
                    <a:pt x="2059400" y="454765"/>
                  </a:cubicBezTo>
                  <a:cubicBezTo>
                    <a:pt x="2135410" y="518583"/>
                    <a:pt x="2205990" y="588687"/>
                    <a:pt x="2270284" y="663648"/>
                  </a:cubicBezTo>
                  <a:cubicBezTo>
                    <a:pt x="2302574" y="701082"/>
                    <a:pt x="2333530" y="739372"/>
                    <a:pt x="2362581" y="779091"/>
                  </a:cubicBezTo>
                  <a:cubicBezTo>
                    <a:pt x="2391632" y="818811"/>
                    <a:pt x="2419255" y="859387"/>
                    <a:pt x="2445353" y="900726"/>
                  </a:cubicBezTo>
                  <a:cubicBezTo>
                    <a:pt x="2497455" y="983593"/>
                    <a:pt x="2542889" y="1069890"/>
                    <a:pt x="2581180" y="1158663"/>
                  </a:cubicBezTo>
                  <a:cubicBezTo>
                    <a:pt x="2619470" y="1247436"/>
                    <a:pt x="2648617" y="1338876"/>
                    <a:pt x="2673382" y="1430601"/>
                  </a:cubicBezTo>
                  <a:cubicBezTo>
                    <a:pt x="2685764" y="1476512"/>
                    <a:pt x="2697480" y="1522518"/>
                    <a:pt x="2707291" y="1569095"/>
                  </a:cubicBezTo>
                  <a:cubicBezTo>
                    <a:pt x="2717197" y="1615672"/>
                    <a:pt x="2724245" y="1662726"/>
                    <a:pt x="2728913" y="1710065"/>
                  </a:cubicBezTo>
                  <a:cubicBezTo>
                    <a:pt x="2733485" y="1757404"/>
                    <a:pt x="2736818" y="1805124"/>
                    <a:pt x="2738342" y="1853321"/>
                  </a:cubicBezTo>
                  <a:cubicBezTo>
                    <a:pt x="2739390" y="1901422"/>
                    <a:pt x="2738247" y="1950000"/>
                    <a:pt x="2733294" y="1998482"/>
                  </a:cubicBezTo>
                  <a:cubicBezTo>
                    <a:pt x="2728151" y="2046774"/>
                    <a:pt x="2718911" y="2095542"/>
                    <a:pt x="2704433" y="2140785"/>
                  </a:cubicBezTo>
                  <a:cubicBezTo>
                    <a:pt x="2689860" y="2186029"/>
                    <a:pt x="2670429" y="2228320"/>
                    <a:pt x="2645759" y="2264515"/>
                  </a:cubicBezTo>
                  <a:cubicBezTo>
                    <a:pt x="2620899" y="2300710"/>
                    <a:pt x="2590514" y="2330047"/>
                    <a:pt x="2552986" y="2354717"/>
                  </a:cubicBezTo>
                  <a:cubicBezTo>
                    <a:pt x="2534317" y="2367195"/>
                    <a:pt x="2513838" y="2378530"/>
                    <a:pt x="2492026" y="2389769"/>
                  </a:cubicBezTo>
                  <a:cubicBezTo>
                    <a:pt x="2470309" y="2401009"/>
                    <a:pt x="2447258" y="2412058"/>
                    <a:pt x="2423541" y="2423583"/>
                  </a:cubicBezTo>
                  <a:cubicBezTo>
                    <a:pt x="2376107" y="2446633"/>
                    <a:pt x="2326100" y="2472065"/>
                    <a:pt x="2278475" y="2502640"/>
                  </a:cubicBezTo>
                  <a:cubicBezTo>
                    <a:pt x="2230850" y="2533120"/>
                    <a:pt x="2185130" y="2567982"/>
                    <a:pt x="2143697" y="2606463"/>
                  </a:cubicBezTo>
                  <a:cubicBezTo>
                    <a:pt x="2133410" y="2615988"/>
                    <a:pt x="2122837" y="2625989"/>
                    <a:pt x="2113312" y="2635514"/>
                  </a:cubicBezTo>
                  <a:lnTo>
                    <a:pt x="2084927" y="2664184"/>
                  </a:lnTo>
                  <a:cubicBezTo>
                    <a:pt x="2066258" y="2683425"/>
                    <a:pt x="2048066" y="2702951"/>
                    <a:pt x="2030349" y="2722573"/>
                  </a:cubicBezTo>
                  <a:cubicBezTo>
                    <a:pt x="1995011" y="2762101"/>
                    <a:pt x="1962055" y="2802773"/>
                    <a:pt x="1929098" y="2842683"/>
                  </a:cubicBezTo>
                  <a:lnTo>
                    <a:pt x="1880045" y="2902309"/>
                  </a:lnTo>
                  <a:cubicBezTo>
                    <a:pt x="1863757" y="2922026"/>
                    <a:pt x="1847564" y="2941648"/>
                    <a:pt x="1831086" y="2960888"/>
                  </a:cubicBezTo>
                  <a:cubicBezTo>
                    <a:pt x="1798130" y="2999178"/>
                    <a:pt x="1764983" y="3036707"/>
                    <a:pt x="1730121" y="3071854"/>
                  </a:cubicBezTo>
                  <a:cubicBezTo>
                    <a:pt x="1695355" y="3107001"/>
                    <a:pt x="1659160" y="3140053"/>
                    <a:pt x="1620488" y="3169200"/>
                  </a:cubicBezTo>
                  <a:cubicBezTo>
                    <a:pt x="1581912" y="3198442"/>
                    <a:pt x="1541145" y="3224254"/>
                    <a:pt x="1497616" y="3244447"/>
                  </a:cubicBezTo>
                  <a:cubicBezTo>
                    <a:pt x="1454277" y="3264735"/>
                    <a:pt x="1408462" y="3279690"/>
                    <a:pt x="1361313" y="3288739"/>
                  </a:cubicBezTo>
                  <a:cubicBezTo>
                    <a:pt x="1337691" y="3293406"/>
                    <a:pt x="1313688" y="3296168"/>
                    <a:pt x="1289590" y="3297978"/>
                  </a:cubicBezTo>
                  <a:cubicBezTo>
                    <a:pt x="1277493" y="3298740"/>
                    <a:pt x="1265396" y="3299216"/>
                    <a:pt x="1253204" y="3299407"/>
                  </a:cubicBezTo>
                  <a:lnTo>
                    <a:pt x="1215676" y="3299216"/>
                  </a:lnTo>
                  <a:cubicBezTo>
                    <a:pt x="1115378" y="3296930"/>
                    <a:pt x="1015365" y="3281785"/>
                    <a:pt x="918972" y="3254639"/>
                  </a:cubicBezTo>
                  <a:cubicBezTo>
                    <a:pt x="822484" y="3227302"/>
                    <a:pt x="729996" y="3187583"/>
                    <a:pt x="642557" y="3139672"/>
                  </a:cubicBezTo>
                  <a:cubicBezTo>
                    <a:pt x="598837" y="3115765"/>
                    <a:pt x="556451" y="3089571"/>
                    <a:pt x="515112" y="3061853"/>
                  </a:cubicBezTo>
                  <a:lnTo>
                    <a:pt x="484442" y="3040612"/>
                  </a:lnTo>
                  <a:lnTo>
                    <a:pt x="454343" y="3018610"/>
                  </a:lnTo>
                  <a:lnTo>
                    <a:pt x="424625" y="2996131"/>
                  </a:lnTo>
                  <a:cubicBezTo>
                    <a:pt x="414719" y="2988606"/>
                    <a:pt x="405194" y="2980605"/>
                    <a:pt x="395478" y="2973080"/>
                  </a:cubicBezTo>
                  <a:cubicBezTo>
                    <a:pt x="318230" y="2910882"/>
                    <a:pt x="246507" y="2842111"/>
                    <a:pt x="181547" y="2767626"/>
                  </a:cubicBezTo>
                  <a:cubicBezTo>
                    <a:pt x="165259" y="2749052"/>
                    <a:pt x="149543" y="2730002"/>
                    <a:pt x="134112" y="2710761"/>
                  </a:cubicBezTo>
                  <a:cubicBezTo>
                    <a:pt x="118967" y="2691521"/>
                    <a:pt x="104013" y="2672090"/>
                    <a:pt x="89821" y="2652087"/>
                  </a:cubicBezTo>
                  <a:cubicBezTo>
                    <a:pt x="61246" y="2612273"/>
                    <a:pt x="34766" y="2571220"/>
                    <a:pt x="10096" y="2529025"/>
                  </a:cubicBezTo>
                  <a:cubicBezTo>
                    <a:pt x="6668" y="2523214"/>
                    <a:pt x="3429" y="2517309"/>
                    <a:pt x="191" y="2511499"/>
                  </a:cubicBezTo>
                  <a:lnTo>
                    <a:pt x="191" y="2835063"/>
                  </a:lnTo>
                  <a:cubicBezTo>
                    <a:pt x="16764" y="2853351"/>
                    <a:pt x="33719" y="2871353"/>
                    <a:pt x="50959" y="2888879"/>
                  </a:cubicBezTo>
                  <a:cubicBezTo>
                    <a:pt x="127635" y="2966698"/>
                    <a:pt x="210788" y="3037945"/>
                    <a:pt x="300038" y="3100525"/>
                  </a:cubicBezTo>
                  <a:cubicBezTo>
                    <a:pt x="344424" y="3131671"/>
                    <a:pt x="390525" y="3160627"/>
                    <a:pt x="438150" y="3186916"/>
                  </a:cubicBezTo>
                  <a:cubicBezTo>
                    <a:pt x="485585" y="3213491"/>
                    <a:pt x="534543" y="3237303"/>
                    <a:pt x="584264" y="3258830"/>
                  </a:cubicBezTo>
                  <a:cubicBezTo>
                    <a:pt x="674561" y="3297597"/>
                    <a:pt x="767906" y="3328362"/>
                    <a:pt x="862965" y="3351127"/>
                  </a:cubicBezTo>
                  <a:lnTo>
                    <a:pt x="1534478" y="3351127"/>
                  </a:lnTo>
                  <a:cubicBezTo>
                    <a:pt x="1536668" y="3350365"/>
                    <a:pt x="1538764" y="3349603"/>
                    <a:pt x="1540955" y="3348841"/>
                  </a:cubicBezTo>
                  <a:cubicBezTo>
                    <a:pt x="1593628" y="3329220"/>
                    <a:pt x="1644110" y="3304169"/>
                    <a:pt x="1691831" y="3275403"/>
                  </a:cubicBezTo>
                  <a:cubicBezTo>
                    <a:pt x="1739551" y="3246543"/>
                    <a:pt x="1784509" y="3214253"/>
                    <a:pt x="1827086" y="3179963"/>
                  </a:cubicBezTo>
                  <a:cubicBezTo>
                    <a:pt x="1869662" y="3145578"/>
                    <a:pt x="1910143" y="3109573"/>
                    <a:pt x="1948625" y="3072426"/>
                  </a:cubicBezTo>
                  <a:cubicBezTo>
                    <a:pt x="1967960" y="3053852"/>
                    <a:pt x="1986915" y="3035278"/>
                    <a:pt x="2005584" y="3016514"/>
                  </a:cubicBezTo>
                  <a:cubicBezTo>
                    <a:pt x="2024158" y="2997655"/>
                    <a:pt x="2042541" y="2978890"/>
                    <a:pt x="2060639" y="2959935"/>
                  </a:cubicBezTo>
                  <a:cubicBezTo>
                    <a:pt x="2096834" y="2922121"/>
                    <a:pt x="2132552" y="2884783"/>
                    <a:pt x="2167223" y="2847350"/>
                  </a:cubicBezTo>
                  <a:lnTo>
                    <a:pt x="2218754" y="2791438"/>
                  </a:lnTo>
                  <a:lnTo>
                    <a:pt x="2244471" y="2763911"/>
                  </a:lnTo>
                  <a:cubicBezTo>
                    <a:pt x="2253044" y="2754862"/>
                    <a:pt x="2260949" y="2746576"/>
                    <a:pt x="2269427" y="2738098"/>
                  </a:cubicBezTo>
                  <a:cubicBezTo>
                    <a:pt x="2286191" y="2721430"/>
                    <a:pt x="2303336" y="2705142"/>
                    <a:pt x="2321243" y="2689807"/>
                  </a:cubicBezTo>
                  <a:cubicBezTo>
                    <a:pt x="2338959" y="2674281"/>
                    <a:pt x="2357247" y="2659326"/>
                    <a:pt x="2376297" y="2645230"/>
                  </a:cubicBezTo>
                  <a:cubicBezTo>
                    <a:pt x="2414302" y="2616750"/>
                    <a:pt x="2454974" y="2590937"/>
                    <a:pt x="2499265" y="2564934"/>
                  </a:cubicBezTo>
                  <a:cubicBezTo>
                    <a:pt x="2543270" y="2538645"/>
                    <a:pt x="2591562" y="2512165"/>
                    <a:pt x="2639187" y="2476732"/>
                  </a:cubicBezTo>
                  <a:cubicBezTo>
                    <a:pt x="2650998" y="2467874"/>
                    <a:pt x="2662809" y="2458635"/>
                    <a:pt x="2674239" y="2448729"/>
                  </a:cubicBezTo>
                  <a:cubicBezTo>
                    <a:pt x="2685669" y="2438823"/>
                    <a:pt x="2696718" y="2428345"/>
                    <a:pt x="2707481" y="2417487"/>
                  </a:cubicBezTo>
                  <a:cubicBezTo>
                    <a:pt x="2728817" y="2395675"/>
                    <a:pt x="2748248" y="2371862"/>
                    <a:pt x="2765298" y="2347097"/>
                  </a:cubicBezTo>
                  <a:cubicBezTo>
                    <a:pt x="2782538" y="2322427"/>
                    <a:pt x="2797112" y="2296614"/>
                    <a:pt x="2810447" y="2270802"/>
                  </a:cubicBezTo>
                  <a:cubicBezTo>
                    <a:pt x="2823496" y="2244799"/>
                    <a:pt x="2834926" y="2218605"/>
                    <a:pt x="2845499" y="2192411"/>
                  </a:cubicBezTo>
                  <a:cubicBezTo>
                    <a:pt x="2866739" y="2139928"/>
                    <a:pt x="2884551" y="2088017"/>
                    <a:pt x="2901315" y="2034772"/>
                  </a:cubicBezTo>
                  <a:cubicBezTo>
                    <a:pt x="2918079" y="1981528"/>
                    <a:pt x="2932653" y="1927140"/>
                    <a:pt x="2943130" y="1871704"/>
                  </a:cubicBezTo>
                  <a:cubicBezTo>
                    <a:pt x="2953607" y="1816269"/>
                    <a:pt x="2959608" y="1759785"/>
                    <a:pt x="2961037" y="1703302"/>
                  </a:cubicBezTo>
                  <a:cubicBezTo>
                    <a:pt x="2963895" y="1590241"/>
                    <a:pt x="2954750" y="1476226"/>
                    <a:pt x="2928842" y="1366308"/>
                  </a:cubicBezTo>
                  <a:cubicBezTo>
                    <a:pt x="2925413" y="1352306"/>
                    <a:pt x="2922270" y="1338590"/>
                    <a:pt x="2918460" y="132496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A0D558E-7A90-4D66-BE03-397AEF32F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913315" y="863680"/>
              <a:ext cx="5283711" cy="6003457"/>
            </a:xfrm>
            <a:custGeom>
              <a:avLst/>
              <a:gdLst>
                <a:gd name="connsiteX0" fmla="*/ 1247966 w 2972634"/>
                <a:gd name="connsiteY0" fmla="*/ 0 h 3377565"/>
                <a:gd name="connsiteX1" fmla="*/ 0 w 2972634"/>
                <a:gd name="connsiteY1" fmla="*/ 557308 h 3377565"/>
                <a:gd name="connsiteX2" fmla="*/ 0 w 2972634"/>
                <a:gd name="connsiteY2" fmla="*/ 1091660 h 3377565"/>
                <a:gd name="connsiteX3" fmla="*/ 264414 w 2972634"/>
                <a:gd name="connsiteY3" fmla="*/ 717423 h 3377565"/>
                <a:gd name="connsiteX4" fmla="*/ 1247966 w 2972634"/>
                <a:gd name="connsiteY4" fmla="*/ 302324 h 3377565"/>
                <a:gd name="connsiteX5" fmla="*/ 1843850 w 2972634"/>
                <a:gd name="connsiteY5" fmla="*/ 472916 h 3377565"/>
                <a:gd name="connsiteX6" fmla="*/ 2372106 w 2972634"/>
                <a:gd name="connsiteY6" fmla="*/ 934688 h 3377565"/>
                <a:gd name="connsiteX7" fmla="*/ 2635377 w 2972634"/>
                <a:gd name="connsiteY7" fmla="*/ 1471041 h 3377565"/>
                <a:gd name="connsiteX8" fmla="*/ 2630996 w 2972634"/>
                <a:gd name="connsiteY8" fmla="*/ 2037112 h 3377565"/>
                <a:gd name="connsiteX9" fmla="*/ 2555558 w 2972634"/>
                <a:gd name="connsiteY9" fmla="*/ 2200085 h 3377565"/>
                <a:gd name="connsiteX10" fmla="*/ 2429828 w 2972634"/>
                <a:gd name="connsiteY10" fmla="*/ 2280285 h 3377565"/>
                <a:gd name="connsiteX11" fmla="*/ 2040255 w 2972634"/>
                <a:gd name="connsiteY11" fmla="*/ 2560892 h 3377565"/>
                <a:gd name="connsiteX12" fmla="*/ 1873377 w 2972634"/>
                <a:gd name="connsiteY12" fmla="*/ 2739295 h 3377565"/>
                <a:gd name="connsiteX13" fmla="*/ 1553147 w 2972634"/>
                <a:gd name="connsiteY13" fmla="*/ 3048476 h 3377565"/>
                <a:gd name="connsiteX14" fmla="*/ 1247966 w 2972634"/>
                <a:gd name="connsiteY14" fmla="*/ 3149822 h 3377565"/>
                <a:gd name="connsiteX15" fmla="*/ 662083 w 2972634"/>
                <a:gd name="connsiteY15" fmla="*/ 3018377 h 3377565"/>
                <a:gd name="connsiteX16" fmla="*/ 197263 w 2972634"/>
                <a:gd name="connsiteY16" fmla="*/ 2661476 h 3377565"/>
                <a:gd name="connsiteX17" fmla="*/ 0 w 2972634"/>
                <a:gd name="connsiteY17" fmla="*/ 2360581 h 3377565"/>
                <a:gd name="connsiteX18" fmla="*/ 0 w 2972634"/>
                <a:gd name="connsiteY18" fmla="*/ 2894933 h 3377565"/>
                <a:gd name="connsiteX19" fmla="*/ 753428 w 2972634"/>
                <a:gd name="connsiteY19" fmla="*/ 3377565 h 3377565"/>
                <a:gd name="connsiteX20" fmla="*/ 1587341 w 2972634"/>
                <a:gd name="connsiteY20" fmla="*/ 3377565 h 3377565"/>
                <a:gd name="connsiteX21" fmla="*/ 2255996 w 2972634"/>
                <a:gd name="connsiteY21" fmla="*/ 2772823 h 3377565"/>
                <a:gd name="connsiteX22" fmla="*/ 2922270 w 2972634"/>
                <a:gd name="connsiteY22" fmla="*/ 2118551 h 3377565"/>
                <a:gd name="connsiteX23" fmla="*/ 1247966 w 2972634"/>
                <a:gd name="connsiteY23" fmla="*/ 0 h 337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72634" h="3377565">
                  <a:moveTo>
                    <a:pt x="1247966" y="0"/>
                  </a:moveTo>
                  <a:cubicBezTo>
                    <a:pt x="754285" y="0"/>
                    <a:pt x="309944" y="214694"/>
                    <a:pt x="0" y="557308"/>
                  </a:cubicBezTo>
                  <a:lnTo>
                    <a:pt x="0" y="1091660"/>
                  </a:lnTo>
                  <a:cubicBezTo>
                    <a:pt x="67437" y="953357"/>
                    <a:pt x="156019" y="827723"/>
                    <a:pt x="264414" y="717423"/>
                  </a:cubicBezTo>
                  <a:cubicBezTo>
                    <a:pt x="527399" y="449771"/>
                    <a:pt x="876776" y="302324"/>
                    <a:pt x="1247966" y="302324"/>
                  </a:cubicBezTo>
                  <a:cubicBezTo>
                    <a:pt x="1438370" y="302324"/>
                    <a:pt x="1644491" y="361283"/>
                    <a:pt x="1843850" y="472916"/>
                  </a:cubicBezTo>
                  <a:cubicBezTo>
                    <a:pt x="2046161" y="586169"/>
                    <a:pt x="2228755" y="745808"/>
                    <a:pt x="2372106" y="934688"/>
                  </a:cubicBezTo>
                  <a:cubicBezTo>
                    <a:pt x="2498884" y="1101757"/>
                    <a:pt x="2589848" y="1287209"/>
                    <a:pt x="2635377" y="1471041"/>
                  </a:cubicBezTo>
                  <a:cubicBezTo>
                    <a:pt x="2683288" y="1664779"/>
                    <a:pt x="2681859" y="1855279"/>
                    <a:pt x="2630996" y="2037112"/>
                  </a:cubicBezTo>
                  <a:cubicBezTo>
                    <a:pt x="2608993" y="2115788"/>
                    <a:pt x="2583656" y="2170557"/>
                    <a:pt x="2555558" y="2200085"/>
                  </a:cubicBezTo>
                  <a:cubicBezTo>
                    <a:pt x="2531650" y="2225135"/>
                    <a:pt x="2494121" y="2245900"/>
                    <a:pt x="2429828" y="2280285"/>
                  </a:cubicBezTo>
                  <a:cubicBezTo>
                    <a:pt x="2328482" y="2334578"/>
                    <a:pt x="2189607" y="2408873"/>
                    <a:pt x="2040255" y="2560892"/>
                  </a:cubicBezTo>
                  <a:cubicBezTo>
                    <a:pt x="1981486" y="2620709"/>
                    <a:pt x="1926527" y="2681002"/>
                    <a:pt x="1873377" y="2739295"/>
                  </a:cubicBezTo>
                  <a:cubicBezTo>
                    <a:pt x="1763839" y="2859405"/>
                    <a:pt x="1660398" y="2972943"/>
                    <a:pt x="1553147" y="3048476"/>
                  </a:cubicBezTo>
                  <a:cubicBezTo>
                    <a:pt x="1453610" y="3118580"/>
                    <a:pt x="1359503" y="3149822"/>
                    <a:pt x="1247966" y="3149822"/>
                  </a:cubicBezTo>
                  <a:cubicBezTo>
                    <a:pt x="1043178" y="3149822"/>
                    <a:pt x="846011" y="3105626"/>
                    <a:pt x="662083" y="3018377"/>
                  </a:cubicBezTo>
                  <a:cubicBezTo>
                    <a:pt x="486156" y="2934938"/>
                    <a:pt x="325374" y="2811494"/>
                    <a:pt x="197263" y="2661476"/>
                  </a:cubicBezTo>
                  <a:cubicBezTo>
                    <a:pt x="118682" y="2569464"/>
                    <a:pt x="52673" y="2468594"/>
                    <a:pt x="0" y="2360581"/>
                  </a:cubicBezTo>
                  <a:lnTo>
                    <a:pt x="0" y="2894933"/>
                  </a:lnTo>
                  <a:cubicBezTo>
                    <a:pt x="201930" y="3118104"/>
                    <a:pt x="460915" y="3286982"/>
                    <a:pt x="753428" y="3377565"/>
                  </a:cubicBezTo>
                  <a:lnTo>
                    <a:pt x="1587341" y="3377565"/>
                  </a:lnTo>
                  <a:cubicBezTo>
                    <a:pt x="1849850" y="3254312"/>
                    <a:pt x="2033492" y="2999327"/>
                    <a:pt x="2255996" y="2772823"/>
                  </a:cubicBezTo>
                  <a:cubicBezTo>
                    <a:pt x="2562892" y="2460498"/>
                    <a:pt x="2794159" y="2577084"/>
                    <a:pt x="2922270" y="2118551"/>
                  </a:cubicBezTo>
                  <a:cubicBezTo>
                    <a:pt x="3213830" y="1075182"/>
                    <a:pt x="2184654" y="0"/>
                    <a:pt x="1247966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BA3E7A-EB58-48E8-B67C-31A7466415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913197" y="855729"/>
              <a:ext cx="5283829" cy="6003795"/>
            </a:xfrm>
            <a:custGeom>
              <a:avLst/>
              <a:gdLst>
                <a:gd name="connsiteX0" fmla="*/ 1247966 w 2972700"/>
                <a:gd name="connsiteY0" fmla="*/ 0 h 3377755"/>
                <a:gd name="connsiteX1" fmla="*/ 0 w 2972700"/>
                <a:gd name="connsiteY1" fmla="*/ 557308 h 3377755"/>
                <a:gd name="connsiteX2" fmla="*/ 0 w 2972700"/>
                <a:gd name="connsiteY2" fmla="*/ 1245489 h 3377755"/>
                <a:gd name="connsiteX3" fmla="*/ 20288 w 2972700"/>
                <a:gd name="connsiteY3" fmla="*/ 1193387 h 3377755"/>
                <a:gd name="connsiteX4" fmla="*/ 307467 w 2972700"/>
                <a:gd name="connsiteY4" fmla="*/ 759809 h 3377755"/>
                <a:gd name="connsiteX5" fmla="*/ 1247966 w 2972700"/>
                <a:gd name="connsiteY5" fmla="*/ 362903 h 3377755"/>
                <a:gd name="connsiteX6" fmla="*/ 1814322 w 2972700"/>
                <a:gd name="connsiteY6" fmla="*/ 525780 h 3377755"/>
                <a:gd name="connsiteX7" fmla="*/ 2324005 w 2972700"/>
                <a:gd name="connsiteY7" fmla="*/ 971360 h 3377755"/>
                <a:gd name="connsiteX8" fmla="*/ 2576703 w 2972700"/>
                <a:gd name="connsiteY8" fmla="*/ 1485710 h 3377755"/>
                <a:gd name="connsiteX9" fmla="*/ 2572798 w 2972700"/>
                <a:gd name="connsiteY9" fmla="*/ 2021015 h 3377755"/>
                <a:gd name="connsiteX10" fmla="*/ 2511838 w 2972700"/>
                <a:gd name="connsiteY10" fmla="*/ 2158556 h 3377755"/>
                <a:gd name="connsiteX11" fmla="*/ 2401348 w 2972700"/>
                <a:gd name="connsiteY11" fmla="*/ 2227136 h 3377755"/>
                <a:gd name="connsiteX12" fmla="*/ 1997107 w 2972700"/>
                <a:gd name="connsiteY12" fmla="*/ 2518696 h 3377755"/>
                <a:gd name="connsiteX13" fmla="*/ 1828705 w 2972700"/>
                <a:gd name="connsiteY13" fmla="*/ 2698718 h 3377755"/>
                <a:gd name="connsiteX14" fmla="*/ 1247966 w 2972700"/>
                <a:gd name="connsiteY14" fmla="*/ 3089529 h 3377755"/>
                <a:gd name="connsiteX15" fmla="*/ 687991 w 2972700"/>
                <a:gd name="connsiteY15" fmla="*/ 2963894 h 3377755"/>
                <a:gd name="connsiteX16" fmla="*/ 243269 w 2972700"/>
                <a:gd name="connsiteY16" fmla="*/ 2622328 h 3377755"/>
                <a:gd name="connsiteX17" fmla="*/ 2477 w 2972700"/>
                <a:gd name="connsiteY17" fmla="*/ 2213610 h 3377755"/>
                <a:gd name="connsiteX18" fmla="*/ 95 w 2972700"/>
                <a:gd name="connsiteY18" fmla="*/ 2206943 h 3377755"/>
                <a:gd name="connsiteX19" fmla="*/ 95 w 2972700"/>
                <a:gd name="connsiteY19" fmla="*/ 2895124 h 3377755"/>
                <a:gd name="connsiteX20" fmla="*/ 753523 w 2972700"/>
                <a:gd name="connsiteY20" fmla="*/ 3377756 h 3377755"/>
                <a:gd name="connsiteX21" fmla="*/ 1587437 w 2972700"/>
                <a:gd name="connsiteY21" fmla="*/ 3377756 h 3377755"/>
                <a:gd name="connsiteX22" fmla="*/ 2256092 w 2972700"/>
                <a:gd name="connsiteY22" fmla="*/ 2773013 h 3377755"/>
                <a:gd name="connsiteX23" fmla="*/ 2922365 w 2972700"/>
                <a:gd name="connsiteY23" fmla="*/ 2118741 h 3377755"/>
                <a:gd name="connsiteX24" fmla="*/ 1247966 w 2972700"/>
                <a:gd name="connsiteY24" fmla="*/ 0 h 3377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972700" h="3377755">
                  <a:moveTo>
                    <a:pt x="1247966" y="0"/>
                  </a:moveTo>
                  <a:cubicBezTo>
                    <a:pt x="754285" y="0"/>
                    <a:pt x="309944" y="214694"/>
                    <a:pt x="0" y="557308"/>
                  </a:cubicBezTo>
                  <a:lnTo>
                    <a:pt x="0" y="1245489"/>
                  </a:lnTo>
                  <a:cubicBezTo>
                    <a:pt x="6477" y="1228058"/>
                    <a:pt x="13145" y="1210628"/>
                    <a:pt x="20288" y="1193387"/>
                  </a:cubicBezTo>
                  <a:cubicBezTo>
                    <a:pt x="87821" y="1030891"/>
                    <a:pt x="184404" y="885063"/>
                    <a:pt x="307467" y="759809"/>
                  </a:cubicBezTo>
                  <a:cubicBezTo>
                    <a:pt x="559118" y="503873"/>
                    <a:pt x="893064" y="362903"/>
                    <a:pt x="1247966" y="362903"/>
                  </a:cubicBezTo>
                  <a:cubicBezTo>
                    <a:pt x="1428083" y="362903"/>
                    <a:pt x="1623917" y="419195"/>
                    <a:pt x="1814322" y="525780"/>
                  </a:cubicBezTo>
                  <a:cubicBezTo>
                    <a:pt x="2009394" y="634937"/>
                    <a:pt x="2185607" y="789051"/>
                    <a:pt x="2324005" y="971360"/>
                  </a:cubicBezTo>
                  <a:cubicBezTo>
                    <a:pt x="2445830" y="1131856"/>
                    <a:pt x="2533174" y="1309688"/>
                    <a:pt x="2576703" y="1485710"/>
                  </a:cubicBezTo>
                  <a:cubicBezTo>
                    <a:pt x="2622042" y="1669161"/>
                    <a:pt x="2620804" y="1849279"/>
                    <a:pt x="2572798" y="2021015"/>
                  </a:cubicBezTo>
                  <a:cubicBezTo>
                    <a:pt x="2554034" y="2088071"/>
                    <a:pt x="2532412" y="2136934"/>
                    <a:pt x="2511838" y="2158556"/>
                  </a:cubicBezTo>
                  <a:cubicBezTo>
                    <a:pt x="2493455" y="2177796"/>
                    <a:pt x="2452878" y="2199608"/>
                    <a:pt x="2401348" y="2227136"/>
                  </a:cubicBezTo>
                  <a:cubicBezTo>
                    <a:pt x="2296573" y="2283238"/>
                    <a:pt x="2153031" y="2360010"/>
                    <a:pt x="1997107" y="2518696"/>
                  </a:cubicBezTo>
                  <a:cubicBezTo>
                    <a:pt x="1937576" y="2579370"/>
                    <a:pt x="1882235" y="2640044"/>
                    <a:pt x="1828705" y="2698718"/>
                  </a:cubicBezTo>
                  <a:cubicBezTo>
                    <a:pt x="1594580" y="2955512"/>
                    <a:pt x="1462468" y="3089529"/>
                    <a:pt x="1247966" y="3089529"/>
                  </a:cubicBezTo>
                  <a:cubicBezTo>
                    <a:pt x="1052227" y="3089529"/>
                    <a:pt x="863822" y="3047238"/>
                    <a:pt x="687991" y="2963894"/>
                  </a:cubicBezTo>
                  <a:cubicBezTo>
                    <a:pt x="519684" y="2884075"/>
                    <a:pt x="365855" y="2765965"/>
                    <a:pt x="243269" y="2622328"/>
                  </a:cubicBezTo>
                  <a:cubicBezTo>
                    <a:pt x="139541" y="2500884"/>
                    <a:pt x="58484" y="2363343"/>
                    <a:pt x="2477" y="2213610"/>
                  </a:cubicBezTo>
                  <a:cubicBezTo>
                    <a:pt x="1619" y="2211419"/>
                    <a:pt x="857" y="2209133"/>
                    <a:pt x="95" y="2206943"/>
                  </a:cubicBezTo>
                  <a:lnTo>
                    <a:pt x="95" y="2895124"/>
                  </a:lnTo>
                  <a:cubicBezTo>
                    <a:pt x="202025" y="3118295"/>
                    <a:pt x="461010" y="3287173"/>
                    <a:pt x="753523" y="3377756"/>
                  </a:cubicBezTo>
                  <a:lnTo>
                    <a:pt x="1587437" y="3377756"/>
                  </a:lnTo>
                  <a:cubicBezTo>
                    <a:pt x="1849946" y="3254502"/>
                    <a:pt x="2033588" y="2999518"/>
                    <a:pt x="2256092" y="2773013"/>
                  </a:cubicBezTo>
                  <a:cubicBezTo>
                    <a:pt x="2562987" y="2460689"/>
                    <a:pt x="2794254" y="2577275"/>
                    <a:pt x="2922365" y="2118741"/>
                  </a:cubicBezTo>
                  <a:cubicBezTo>
                    <a:pt x="3213830" y="1075182"/>
                    <a:pt x="2184654" y="0"/>
                    <a:pt x="1247966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 useBgFill="1">
          <p:nvSpPr>
            <p:cNvPr id="25" name="Freeform: Shape 24">
              <a:extLst>
                <a:ext uri="{FF2B5EF4-FFF2-40B4-BE49-F238E27FC236}">
                  <a16:creationId xmlns:a16="http://schemas.microsoft.com/office/drawing/2014/main" id="{85A1FD08-DCDA-4E01-BB3D-303ED31364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626306" y="695399"/>
              <a:ext cx="5570720" cy="6162601"/>
            </a:xfrm>
            <a:custGeom>
              <a:avLst/>
              <a:gdLst>
                <a:gd name="connsiteX0" fmla="*/ 1262253 w 3134106"/>
                <a:gd name="connsiteY0" fmla="*/ 0 h 3467100"/>
                <a:gd name="connsiteX1" fmla="*/ 0 w 3134106"/>
                <a:gd name="connsiteY1" fmla="*/ 482156 h 3467100"/>
                <a:gd name="connsiteX2" fmla="*/ 0 w 3134106"/>
                <a:gd name="connsiteY2" fmla="*/ 777526 h 3467100"/>
                <a:gd name="connsiteX3" fmla="*/ 106966 w 3134106"/>
                <a:gd name="connsiteY3" fmla="*/ 645319 h 3467100"/>
                <a:gd name="connsiteX4" fmla="*/ 621316 w 3134106"/>
                <a:gd name="connsiteY4" fmla="*/ 259556 h 3467100"/>
                <a:gd name="connsiteX5" fmla="*/ 658749 w 3134106"/>
                <a:gd name="connsiteY5" fmla="*/ 242888 h 3467100"/>
                <a:gd name="connsiteX6" fmla="*/ 696468 w 3134106"/>
                <a:gd name="connsiteY6" fmla="*/ 226790 h 3467100"/>
                <a:gd name="connsiteX7" fmla="*/ 734854 w 3134106"/>
                <a:gd name="connsiteY7" fmla="*/ 212217 h 3467100"/>
                <a:gd name="connsiteX8" fmla="*/ 773525 w 3134106"/>
                <a:gd name="connsiteY8" fmla="*/ 198215 h 3467100"/>
                <a:gd name="connsiteX9" fmla="*/ 812768 w 3134106"/>
                <a:gd name="connsiteY9" fmla="*/ 185642 h 3467100"/>
                <a:gd name="connsiteX10" fmla="*/ 852202 w 3134106"/>
                <a:gd name="connsiteY10" fmla="*/ 173736 h 3467100"/>
                <a:gd name="connsiteX11" fmla="*/ 892112 w 3134106"/>
                <a:gd name="connsiteY11" fmla="*/ 163354 h 3467100"/>
                <a:gd name="connsiteX12" fmla="*/ 912114 w 3134106"/>
                <a:gd name="connsiteY12" fmla="*/ 158210 h 3467100"/>
                <a:gd name="connsiteX13" fmla="*/ 922115 w 3134106"/>
                <a:gd name="connsiteY13" fmla="*/ 155639 h 3467100"/>
                <a:gd name="connsiteX14" fmla="*/ 932212 w 3134106"/>
                <a:gd name="connsiteY14" fmla="*/ 153543 h 3467100"/>
                <a:gd name="connsiteX15" fmla="*/ 1260634 w 3134106"/>
                <a:gd name="connsiteY15" fmla="*/ 117062 h 3467100"/>
                <a:gd name="connsiteX16" fmla="*/ 1587341 w 3134106"/>
                <a:gd name="connsiteY16" fmla="*/ 161544 h 3467100"/>
                <a:gd name="connsiteX17" fmla="*/ 1743647 w 3134106"/>
                <a:gd name="connsiteY17" fmla="*/ 213741 h 3467100"/>
                <a:gd name="connsiteX18" fmla="*/ 1892808 w 3134106"/>
                <a:gd name="connsiteY18" fmla="*/ 282702 h 3467100"/>
                <a:gd name="connsiteX19" fmla="*/ 2033683 w 3134106"/>
                <a:gd name="connsiteY19" fmla="*/ 365950 h 3467100"/>
                <a:gd name="connsiteX20" fmla="*/ 2165509 w 3134106"/>
                <a:gd name="connsiteY20" fmla="*/ 461677 h 3467100"/>
                <a:gd name="connsiteX21" fmla="*/ 2288286 w 3134106"/>
                <a:gd name="connsiteY21" fmla="*/ 567500 h 3467100"/>
                <a:gd name="connsiteX22" fmla="*/ 2401348 w 3134106"/>
                <a:gd name="connsiteY22" fmla="*/ 682371 h 3467100"/>
                <a:gd name="connsiteX23" fmla="*/ 2505075 w 3134106"/>
                <a:gd name="connsiteY23" fmla="*/ 804577 h 3467100"/>
                <a:gd name="connsiteX24" fmla="*/ 2598801 w 3134106"/>
                <a:gd name="connsiteY24" fmla="*/ 933355 h 3467100"/>
                <a:gd name="connsiteX25" fmla="*/ 2682240 w 3134106"/>
                <a:gd name="connsiteY25" fmla="*/ 1067943 h 3467100"/>
                <a:gd name="connsiteX26" fmla="*/ 2754725 w 3134106"/>
                <a:gd name="connsiteY26" fmla="*/ 1207770 h 3467100"/>
                <a:gd name="connsiteX27" fmla="*/ 2861596 w 3134106"/>
                <a:gd name="connsiteY27" fmla="*/ 1501140 h 3467100"/>
                <a:gd name="connsiteX28" fmla="*/ 2893314 w 3134106"/>
                <a:gd name="connsiteY28" fmla="*/ 1653254 h 3467100"/>
                <a:gd name="connsiteX29" fmla="*/ 2898743 w 3134106"/>
                <a:gd name="connsiteY29" fmla="*/ 1691640 h 3467100"/>
                <a:gd name="connsiteX30" fmla="*/ 2903220 w 3134106"/>
                <a:gd name="connsiteY30" fmla="*/ 1730216 h 3467100"/>
                <a:gd name="connsiteX31" fmla="*/ 2906840 w 3134106"/>
                <a:gd name="connsiteY31" fmla="*/ 1768888 h 3467100"/>
                <a:gd name="connsiteX32" fmla="*/ 2909221 w 3134106"/>
                <a:gd name="connsiteY32" fmla="*/ 1807655 h 3467100"/>
                <a:gd name="connsiteX33" fmla="*/ 2907506 w 3134106"/>
                <a:gd name="connsiteY33" fmla="*/ 1963007 h 3467100"/>
                <a:gd name="connsiteX34" fmla="*/ 2904458 w 3134106"/>
                <a:gd name="connsiteY34" fmla="*/ 2001869 h 3467100"/>
                <a:gd name="connsiteX35" fmla="*/ 2900267 w 3134106"/>
                <a:gd name="connsiteY35" fmla="*/ 2040636 h 3467100"/>
                <a:gd name="connsiteX36" fmla="*/ 2894648 w 3134106"/>
                <a:gd name="connsiteY36" fmla="*/ 2079308 h 3467100"/>
                <a:gd name="connsiteX37" fmla="*/ 2888075 w 3134106"/>
                <a:gd name="connsiteY37" fmla="*/ 2117884 h 3467100"/>
                <a:gd name="connsiteX38" fmla="*/ 2849785 w 3134106"/>
                <a:gd name="connsiteY38" fmla="*/ 2268855 h 3467100"/>
                <a:gd name="connsiteX39" fmla="*/ 2785491 w 3134106"/>
                <a:gd name="connsiteY39" fmla="*/ 2404777 h 3467100"/>
                <a:gd name="connsiteX40" fmla="*/ 2682049 w 3134106"/>
                <a:gd name="connsiteY40" fmla="*/ 2511647 h 3467100"/>
                <a:gd name="connsiteX41" fmla="*/ 2544318 w 3134106"/>
                <a:gd name="connsiteY41" fmla="*/ 2596229 h 3467100"/>
                <a:gd name="connsiteX42" fmla="*/ 2270474 w 3134106"/>
                <a:gd name="connsiteY42" fmla="*/ 2796349 h 3467100"/>
                <a:gd name="connsiteX43" fmla="*/ 2211896 w 3134106"/>
                <a:gd name="connsiteY43" fmla="*/ 2856357 h 3467100"/>
                <a:gd name="connsiteX44" fmla="*/ 2155127 w 3134106"/>
                <a:gd name="connsiteY44" fmla="*/ 2916936 h 3467100"/>
                <a:gd name="connsiteX45" fmla="*/ 2042636 w 3134106"/>
                <a:gd name="connsiteY45" fmla="*/ 3038094 h 3467100"/>
                <a:gd name="connsiteX46" fmla="*/ 1985963 w 3134106"/>
                <a:gd name="connsiteY46" fmla="*/ 3097721 h 3467100"/>
                <a:gd name="connsiteX47" fmla="*/ 1928051 w 3134106"/>
                <a:gd name="connsiteY47" fmla="*/ 3155728 h 3467100"/>
                <a:gd name="connsiteX48" fmla="*/ 1806702 w 3134106"/>
                <a:gd name="connsiteY48" fmla="*/ 3264313 h 3467100"/>
                <a:gd name="connsiteX49" fmla="*/ 1674400 w 3134106"/>
                <a:gd name="connsiteY49" fmla="*/ 3356134 h 3467100"/>
                <a:gd name="connsiteX50" fmla="*/ 1529906 w 3134106"/>
                <a:gd name="connsiteY50" fmla="*/ 3422333 h 3467100"/>
                <a:gd name="connsiteX51" fmla="*/ 1492187 w 3134106"/>
                <a:gd name="connsiteY51" fmla="*/ 3434048 h 3467100"/>
                <a:gd name="connsiteX52" fmla="*/ 1453896 w 3134106"/>
                <a:gd name="connsiteY52" fmla="*/ 3443669 h 3467100"/>
                <a:gd name="connsiteX53" fmla="*/ 1415129 w 3134106"/>
                <a:gd name="connsiteY53" fmla="*/ 3451003 h 3467100"/>
                <a:gd name="connsiteX54" fmla="*/ 1376077 w 3134106"/>
                <a:gd name="connsiteY54" fmla="*/ 3456241 h 3467100"/>
                <a:gd name="connsiteX55" fmla="*/ 1336834 w 3134106"/>
                <a:gd name="connsiteY55" fmla="*/ 3459480 h 3467100"/>
                <a:gd name="connsiteX56" fmla="*/ 1297496 w 3134106"/>
                <a:gd name="connsiteY56" fmla="*/ 3460718 h 3467100"/>
                <a:gd name="connsiteX57" fmla="*/ 1258062 w 3134106"/>
                <a:gd name="connsiteY57" fmla="*/ 3460052 h 3467100"/>
                <a:gd name="connsiteX58" fmla="*/ 1217676 w 3134106"/>
                <a:gd name="connsiteY58" fmla="*/ 3457480 h 3467100"/>
                <a:gd name="connsiteX59" fmla="*/ 900113 w 3134106"/>
                <a:gd name="connsiteY59" fmla="*/ 3406426 h 3467100"/>
                <a:gd name="connsiteX60" fmla="*/ 823246 w 3134106"/>
                <a:gd name="connsiteY60" fmla="*/ 3383947 h 3467100"/>
                <a:gd name="connsiteX61" fmla="*/ 747808 w 3134106"/>
                <a:gd name="connsiteY61" fmla="*/ 3357753 h 3467100"/>
                <a:gd name="connsiteX62" fmla="*/ 710660 w 3134106"/>
                <a:gd name="connsiteY62" fmla="*/ 3343370 h 3467100"/>
                <a:gd name="connsiteX63" fmla="*/ 673799 w 3134106"/>
                <a:gd name="connsiteY63" fmla="*/ 3328321 h 3467100"/>
                <a:gd name="connsiteX64" fmla="*/ 655415 w 3134106"/>
                <a:gd name="connsiteY64" fmla="*/ 3320796 h 3467100"/>
                <a:gd name="connsiteX65" fmla="*/ 637413 w 3134106"/>
                <a:gd name="connsiteY65" fmla="*/ 3312319 h 3467100"/>
                <a:gd name="connsiteX66" fmla="*/ 601409 w 3134106"/>
                <a:gd name="connsiteY66" fmla="*/ 3295460 h 3467100"/>
                <a:gd name="connsiteX67" fmla="*/ 96012 w 3134106"/>
                <a:gd name="connsiteY67" fmla="*/ 2922746 h 3467100"/>
                <a:gd name="connsiteX68" fmla="*/ 0 w 3134106"/>
                <a:gd name="connsiteY68" fmla="*/ 2808256 h 3467100"/>
                <a:gd name="connsiteX69" fmla="*/ 0 w 3134106"/>
                <a:gd name="connsiteY69" fmla="*/ 3204020 h 3467100"/>
                <a:gd name="connsiteX70" fmla="*/ 376523 w 3134106"/>
                <a:gd name="connsiteY70" fmla="*/ 3467100 h 3467100"/>
                <a:gd name="connsiteX71" fmla="*/ 2147983 w 3134106"/>
                <a:gd name="connsiteY71" fmla="*/ 3467100 h 3467100"/>
                <a:gd name="connsiteX72" fmla="*/ 3134106 w 3134106"/>
                <a:gd name="connsiteY72" fmla="*/ 1843088 h 3467100"/>
                <a:gd name="connsiteX73" fmla="*/ 1262253 w 3134106"/>
                <a:gd name="connsiteY73" fmla="*/ 0 h 346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134106" h="3467100">
                  <a:moveTo>
                    <a:pt x="1262253" y="0"/>
                  </a:moveTo>
                  <a:cubicBezTo>
                    <a:pt x="775907" y="0"/>
                    <a:pt x="332804" y="182690"/>
                    <a:pt x="0" y="482156"/>
                  </a:cubicBezTo>
                  <a:lnTo>
                    <a:pt x="0" y="777526"/>
                  </a:lnTo>
                  <a:cubicBezTo>
                    <a:pt x="33338" y="731901"/>
                    <a:pt x="68961" y="687705"/>
                    <a:pt x="106966" y="645319"/>
                  </a:cubicBezTo>
                  <a:cubicBezTo>
                    <a:pt x="248603" y="486632"/>
                    <a:pt x="423100" y="351854"/>
                    <a:pt x="621316" y="259556"/>
                  </a:cubicBezTo>
                  <a:lnTo>
                    <a:pt x="658749" y="242888"/>
                  </a:lnTo>
                  <a:cubicBezTo>
                    <a:pt x="671322" y="237458"/>
                    <a:pt x="683609" y="231362"/>
                    <a:pt x="696468" y="226790"/>
                  </a:cubicBezTo>
                  <a:lnTo>
                    <a:pt x="734854" y="212217"/>
                  </a:lnTo>
                  <a:cubicBezTo>
                    <a:pt x="747713" y="207550"/>
                    <a:pt x="760381" y="202121"/>
                    <a:pt x="773525" y="198215"/>
                  </a:cubicBezTo>
                  <a:lnTo>
                    <a:pt x="812768" y="185642"/>
                  </a:lnTo>
                  <a:cubicBezTo>
                    <a:pt x="825913" y="181547"/>
                    <a:pt x="838867" y="176879"/>
                    <a:pt x="852202" y="173736"/>
                  </a:cubicBezTo>
                  <a:lnTo>
                    <a:pt x="892112" y="163354"/>
                  </a:lnTo>
                  <a:lnTo>
                    <a:pt x="912114" y="158210"/>
                  </a:lnTo>
                  <a:lnTo>
                    <a:pt x="922115" y="155639"/>
                  </a:lnTo>
                  <a:lnTo>
                    <a:pt x="932212" y="153543"/>
                  </a:lnTo>
                  <a:cubicBezTo>
                    <a:pt x="1039749" y="129635"/>
                    <a:pt x="1150144" y="117443"/>
                    <a:pt x="1260634" y="117062"/>
                  </a:cubicBezTo>
                  <a:cubicBezTo>
                    <a:pt x="1370933" y="116967"/>
                    <a:pt x="1481138" y="132874"/>
                    <a:pt x="1587341" y="161544"/>
                  </a:cubicBezTo>
                  <a:cubicBezTo>
                    <a:pt x="1640491" y="175831"/>
                    <a:pt x="1692688" y="193358"/>
                    <a:pt x="1743647" y="213741"/>
                  </a:cubicBezTo>
                  <a:cubicBezTo>
                    <a:pt x="1794796" y="233744"/>
                    <a:pt x="1844421" y="257175"/>
                    <a:pt x="1892808" y="282702"/>
                  </a:cubicBezTo>
                  <a:cubicBezTo>
                    <a:pt x="1941290" y="308134"/>
                    <a:pt x="1988153" y="336233"/>
                    <a:pt x="2033683" y="365950"/>
                  </a:cubicBezTo>
                  <a:cubicBezTo>
                    <a:pt x="2079117" y="395954"/>
                    <a:pt x="2123027" y="428054"/>
                    <a:pt x="2165509" y="461677"/>
                  </a:cubicBezTo>
                  <a:cubicBezTo>
                    <a:pt x="2207990" y="495300"/>
                    <a:pt x="2248948" y="530733"/>
                    <a:pt x="2288286" y="567500"/>
                  </a:cubicBezTo>
                  <a:cubicBezTo>
                    <a:pt x="2327720" y="604266"/>
                    <a:pt x="2365153" y="642938"/>
                    <a:pt x="2401348" y="682371"/>
                  </a:cubicBezTo>
                  <a:cubicBezTo>
                    <a:pt x="2437543" y="721900"/>
                    <a:pt x="2472119" y="762667"/>
                    <a:pt x="2505075" y="804577"/>
                  </a:cubicBezTo>
                  <a:cubicBezTo>
                    <a:pt x="2537841" y="846677"/>
                    <a:pt x="2569369" y="889445"/>
                    <a:pt x="2598801" y="933355"/>
                  </a:cubicBezTo>
                  <a:cubicBezTo>
                    <a:pt x="2628329" y="977265"/>
                    <a:pt x="2656428" y="1022128"/>
                    <a:pt x="2682240" y="1067943"/>
                  </a:cubicBezTo>
                  <a:cubicBezTo>
                    <a:pt x="2708243" y="1113663"/>
                    <a:pt x="2732437" y="1160336"/>
                    <a:pt x="2754725" y="1207770"/>
                  </a:cubicBezTo>
                  <a:cubicBezTo>
                    <a:pt x="2799112" y="1302639"/>
                    <a:pt x="2835021" y="1400747"/>
                    <a:pt x="2861596" y="1501140"/>
                  </a:cubicBezTo>
                  <a:cubicBezTo>
                    <a:pt x="2874645" y="1551337"/>
                    <a:pt x="2885218" y="1602105"/>
                    <a:pt x="2893314" y="1653254"/>
                  </a:cubicBezTo>
                  <a:cubicBezTo>
                    <a:pt x="2895314" y="1666018"/>
                    <a:pt x="2897410" y="1678781"/>
                    <a:pt x="2898743" y="1691640"/>
                  </a:cubicBezTo>
                  <a:cubicBezTo>
                    <a:pt x="2900172" y="1704499"/>
                    <a:pt x="2902172" y="1717262"/>
                    <a:pt x="2903220" y="1730216"/>
                  </a:cubicBezTo>
                  <a:cubicBezTo>
                    <a:pt x="2904363" y="1743075"/>
                    <a:pt x="2905792" y="1755934"/>
                    <a:pt x="2906840" y="1768888"/>
                  </a:cubicBezTo>
                  <a:lnTo>
                    <a:pt x="2909221" y="1807655"/>
                  </a:lnTo>
                  <a:cubicBezTo>
                    <a:pt x="2911316" y="1859375"/>
                    <a:pt x="2911221" y="1911191"/>
                    <a:pt x="2907506" y="1963007"/>
                  </a:cubicBezTo>
                  <a:cubicBezTo>
                    <a:pt x="2906459" y="1975961"/>
                    <a:pt x="2906078" y="1988915"/>
                    <a:pt x="2904458" y="2001869"/>
                  </a:cubicBezTo>
                  <a:lnTo>
                    <a:pt x="2900267" y="2040636"/>
                  </a:lnTo>
                  <a:lnTo>
                    <a:pt x="2894648" y="2079308"/>
                  </a:lnTo>
                  <a:cubicBezTo>
                    <a:pt x="2892838" y="2092166"/>
                    <a:pt x="2890171" y="2104930"/>
                    <a:pt x="2888075" y="2117884"/>
                  </a:cubicBezTo>
                  <a:cubicBezTo>
                    <a:pt x="2878360" y="2169128"/>
                    <a:pt x="2866168" y="2220278"/>
                    <a:pt x="2849785" y="2268855"/>
                  </a:cubicBezTo>
                  <a:cubicBezTo>
                    <a:pt x="2833402" y="2317433"/>
                    <a:pt x="2813018" y="2363915"/>
                    <a:pt x="2785491" y="2404777"/>
                  </a:cubicBezTo>
                  <a:cubicBezTo>
                    <a:pt x="2758440" y="2446115"/>
                    <a:pt x="2723579" y="2481263"/>
                    <a:pt x="2682049" y="2511647"/>
                  </a:cubicBezTo>
                  <a:cubicBezTo>
                    <a:pt x="2640616" y="2542223"/>
                    <a:pt x="2592705" y="2568321"/>
                    <a:pt x="2544318" y="2596229"/>
                  </a:cubicBezTo>
                  <a:cubicBezTo>
                    <a:pt x="2446687" y="2650808"/>
                    <a:pt x="2350580" y="2716530"/>
                    <a:pt x="2270474" y="2796349"/>
                  </a:cubicBezTo>
                  <a:cubicBezTo>
                    <a:pt x="2250091" y="2816257"/>
                    <a:pt x="2230946" y="2836164"/>
                    <a:pt x="2211896" y="2856357"/>
                  </a:cubicBezTo>
                  <a:lnTo>
                    <a:pt x="2155127" y="2916936"/>
                  </a:lnTo>
                  <a:cubicBezTo>
                    <a:pt x="2117503" y="2957417"/>
                    <a:pt x="2080260" y="2998089"/>
                    <a:pt x="2042636" y="3038094"/>
                  </a:cubicBezTo>
                  <a:cubicBezTo>
                    <a:pt x="2023872" y="3058097"/>
                    <a:pt x="2005013" y="3078099"/>
                    <a:pt x="1985963" y="3097721"/>
                  </a:cubicBezTo>
                  <a:cubicBezTo>
                    <a:pt x="1966913" y="3117342"/>
                    <a:pt x="1947577" y="3136678"/>
                    <a:pt x="1928051" y="3155728"/>
                  </a:cubicBezTo>
                  <a:cubicBezTo>
                    <a:pt x="1889093" y="3193828"/>
                    <a:pt x="1848707" y="3230309"/>
                    <a:pt x="1806702" y="3264313"/>
                  </a:cubicBezTo>
                  <a:cubicBezTo>
                    <a:pt x="1764792" y="3298412"/>
                    <a:pt x="1720406" y="3329083"/>
                    <a:pt x="1674400" y="3356134"/>
                  </a:cubicBezTo>
                  <a:cubicBezTo>
                    <a:pt x="1628204" y="3382804"/>
                    <a:pt x="1579912" y="3405473"/>
                    <a:pt x="1529906" y="3422333"/>
                  </a:cubicBezTo>
                  <a:cubicBezTo>
                    <a:pt x="1517428" y="3426714"/>
                    <a:pt x="1504664" y="3430048"/>
                    <a:pt x="1492187" y="3434048"/>
                  </a:cubicBezTo>
                  <a:cubicBezTo>
                    <a:pt x="1479518" y="3437478"/>
                    <a:pt x="1466660" y="3440430"/>
                    <a:pt x="1453896" y="3443669"/>
                  </a:cubicBezTo>
                  <a:cubicBezTo>
                    <a:pt x="1440942" y="3446145"/>
                    <a:pt x="1428083" y="3448717"/>
                    <a:pt x="1415129" y="3451003"/>
                  </a:cubicBezTo>
                  <a:cubicBezTo>
                    <a:pt x="1402080" y="3452717"/>
                    <a:pt x="1389126" y="3454813"/>
                    <a:pt x="1376077" y="3456241"/>
                  </a:cubicBezTo>
                  <a:cubicBezTo>
                    <a:pt x="1362932" y="3457289"/>
                    <a:pt x="1349978" y="3458718"/>
                    <a:pt x="1336834" y="3459480"/>
                  </a:cubicBezTo>
                  <a:cubicBezTo>
                    <a:pt x="1323689" y="3459861"/>
                    <a:pt x="1310640" y="3460623"/>
                    <a:pt x="1297496" y="3460718"/>
                  </a:cubicBezTo>
                  <a:cubicBezTo>
                    <a:pt x="1284351" y="3460433"/>
                    <a:pt x="1271302" y="3460528"/>
                    <a:pt x="1258062" y="3460052"/>
                  </a:cubicBezTo>
                  <a:lnTo>
                    <a:pt x="1217676" y="3457480"/>
                  </a:lnTo>
                  <a:cubicBezTo>
                    <a:pt x="1110044" y="3450717"/>
                    <a:pt x="1003554" y="3433286"/>
                    <a:pt x="900113" y="3406426"/>
                  </a:cubicBezTo>
                  <a:lnTo>
                    <a:pt x="823246" y="3383947"/>
                  </a:lnTo>
                  <a:cubicBezTo>
                    <a:pt x="797909" y="3375660"/>
                    <a:pt x="772954" y="3366326"/>
                    <a:pt x="747808" y="3357753"/>
                  </a:cubicBezTo>
                  <a:cubicBezTo>
                    <a:pt x="735140" y="3353753"/>
                    <a:pt x="722948" y="3348323"/>
                    <a:pt x="710660" y="3343370"/>
                  </a:cubicBezTo>
                  <a:lnTo>
                    <a:pt x="673799" y="3328321"/>
                  </a:lnTo>
                  <a:lnTo>
                    <a:pt x="655415" y="3320796"/>
                  </a:lnTo>
                  <a:lnTo>
                    <a:pt x="637413" y="3312319"/>
                  </a:lnTo>
                  <a:lnTo>
                    <a:pt x="601409" y="3295460"/>
                  </a:lnTo>
                  <a:cubicBezTo>
                    <a:pt x="410909" y="3202877"/>
                    <a:pt x="238125" y="3076575"/>
                    <a:pt x="96012" y="2922746"/>
                  </a:cubicBezTo>
                  <a:cubicBezTo>
                    <a:pt x="62103" y="2886075"/>
                    <a:pt x="30194" y="2847785"/>
                    <a:pt x="0" y="2808256"/>
                  </a:cubicBezTo>
                  <a:lnTo>
                    <a:pt x="0" y="3204020"/>
                  </a:lnTo>
                  <a:cubicBezTo>
                    <a:pt x="113538" y="3306223"/>
                    <a:pt x="239935" y="3394710"/>
                    <a:pt x="376523" y="3467100"/>
                  </a:cubicBezTo>
                  <a:lnTo>
                    <a:pt x="2147983" y="3467100"/>
                  </a:lnTo>
                  <a:cubicBezTo>
                    <a:pt x="2735009" y="3156014"/>
                    <a:pt x="3134106" y="2545461"/>
                    <a:pt x="3134106" y="1843088"/>
                  </a:cubicBezTo>
                  <a:cubicBezTo>
                    <a:pt x="3134106" y="825151"/>
                    <a:pt x="2296097" y="0"/>
                    <a:pt x="1262253" y="0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42576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EBD7465-8D95-E991-24C9-42D021127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it-IT" sz="4000"/>
              <a:t>Quarta lezione: il tennistavolo</a:t>
            </a:r>
          </a:p>
        </p:txBody>
      </p:sp>
      <p:sp>
        <p:nvSpPr>
          <p:cNvPr id="35" name="Content Placeholder 8">
            <a:extLst>
              <a:ext uri="{FF2B5EF4-FFF2-40B4-BE49-F238E27FC236}">
                <a16:creationId xmlns:a16="http://schemas.microsoft.com/office/drawing/2014/main" id="{0699D8E9-14C7-25F5-8BE4-AFA088890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rmAutofit/>
          </a:bodyPr>
          <a:lstStyle/>
          <a:p>
            <a:r>
              <a:rPr lang="en-US" sz="2000"/>
              <a:t>Come ultima lezione è stato proposto il tennistavolo, il più differente dei quattro ma che prevede sempre l’uso di una racchetta.</a:t>
            </a:r>
          </a:p>
          <a:p>
            <a:r>
              <a:rPr lang="en-US" sz="2000"/>
              <a:t>I tavoli a disposizione erano soltanto due, perciò non è stata una lezione interamente dedicata al tennistavolo.</a:t>
            </a:r>
          </a:p>
          <a:p>
            <a:r>
              <a:rPr lang="en-US" sz="2000"/>
              <a:t>Ho fatto organizzare un torneo agli alunni, sulla base di quelli che finora avevo sempre organizzato io.</a:t>
            </a:r>
          </a:p>
        </p:txBody>
      </p:sp>
      <p:pic>
        <p:nvPicPr>
          <p:cNvPr id="4" name="Immagine 3" descr="Immagine che contiene vestiti, persona, Forma fisica, calzature&#10;&#10;Descrizione generata automaticamente">
            <a:extLst>
              <a:ext uri="{FF2B5EF4-FFF2-40B4-BE49-F238E27FC236}">
                <a16:creationId xmlns:a16="http://schemas.microsoft.com/office/drawing/2014/main" id="{47ABDA74-AA15-99F6-713E-625A7ECA6C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7" b="1467"/>
          <a:stretch/>
        </p:blipFill>
        <p:spPr>
          <a:xfrm rot="5400000">
            <a:off x="6266720" y="932720"/>
            <a:ext cx="6858000" cy="49925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44388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DBF50F6-DD88-4D9F-B7D3-79B989980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16BBDC2-6929-469E-B7C4-A03E77BF9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1508959-8C53-D9E3-C372-A0C0FBA46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5434228"/>
            <a:ext cx="10640754" cy="7758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TORNEO DI TENNISTAVOLO a 8 </a:t>
            </a:r>
            <a:r>
              <a:rPr lang="en-US" sz="40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squadre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344E6B5-C9F5-4338-9E33-003B12373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6402" y="170309"/>
            <a:ext cx="2514948" cy="2174333"/>
            <a:chOff x="-305" y="-4155"/>
            <a:chExt cx="2514948" cy="217433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90B0F8D-9E81-4DE8-95D5-1A26E9390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30BA43A-83E9-4C67-92A6-F247FB370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F3A0CC-EBFE-405D-B0C0-27DE361ED5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F2E853E-B55A-4FFD-B90E-6FB4F31BD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Segnaposto contenuto 4" descr="Immagine che contiene quadrato, schermata, Rettangolo, design&#10;&#10;Descrizione generata automaticamente">
            <a:extLst>
              <a:ext uri="{FF2B5EF4-FFF2-40B4-BE49-F238E27FC236}">
                <a16:creationId xmlns:a16="http://schemas.microsoft.com/office/drawing/2014/main" id="{9D6647B1-876F-C0BC-243A-5C4905919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27476" y="445153"/>
            <a:ext cx="9337049" cy="358542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FDFEDBF7-8E2C-46B8-9095-AE1D77E21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130554" y="4560733"/>
            <a:ext cx="3061445" cy="2297266"/>
            <a:chOff x="-305" y="-1"/>
            <a:chExt cx="3832880" cy="2876136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0202872-FBB0-4F11-BC49-9FB400B21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DEB2F40-D411-4D44-9638-AE0342C7F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07F7D91-A991-4196-AF73-327E04B56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78739A9-E67C-40E5-9468-0A68AEC54E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09252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DB90EDA9-2517-46EC-B6D4-3918D04786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9FB89CC-8576-9F4F-77C2-EAAD49F6F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72784" cy="1536192"/>
          </a:xfrm>
        </p:spPr>
        <p:txBody>
          <a:bodyPr anchor="b">
            <a:normAutofit/>
          </a:bodyPr>
          <a:lstStyle/>
          <a:p>
            <a:r>
              <a:rPr lang="it-IT" sz="3600"/>
              <a:t>Come si sono svolte le lezioni per l’alunno in sedia a rotelle?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449B1F2-532C-44C7-8AC7-28EA15EE0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039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Immagine 3" descr="Immagine che contiene arredo, tavolo da ping pong, tavolo, ping pong&#10;&#10;Descrizione generata automaticamente">
            <a:extLst>
              <a:ext uri="{FF2B5EF4-FFF2-40B4-BE49-F238E27FC236}">
                <a16:creationId xmlns:a16="http://schemas.microsoft.com/office/drawing/2014/main" id="{1978415B-D93A-0D97-A128-A37419DB69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34" b="9270"/>
          <a:stretch/>
        </p:blipFill>
        <p:spPr>
          <a:xfrm>
            <a:off x="7684008" y="19253"/>
            <a:ext cx="4507992" cy="2934576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EE7D3784-5CF9-4282-9B1C-52395785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B8E7A6D-3953-9903-CA42-04414FD40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3355848"/>
            <a:ext cx="6272784" cy="2825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err="1"/>
              <a:t>Esattamente</a:t>
            </a:r>
            <a:r>
              <a:rPr lang="en-US" sz="2200" dirty="0"/>
              <a:t> come per </a:t>
            </a:r>
            <a:r>
              <a:rPr lang="en-US" sz="2200" dirty="0" err="1"/>
              <a:t>gli</a:t>
            </a:r>
            <a:r>
              <a:rPr lang="en-US" sz="2200" dirty="0"/>
              <a:t> </a:t>
            </a:r>
            <a:r>
              <a:rPr lang="en-US" sz="2200" dirty="0" err="1"/>
              <a:t>altri</a:t>
            </a:r>
            <a:r>
              <a:rPr lang="en-US" sz="2200" dirty="0"/>
              <a:t>. </a:t>
            </a:r>
            <a:r>
              <a:rPr lang="en-US" sz="2200" dirty="0" err="1"/>
              <a:t>Ovviamente</a:t>
            </a:r>
            <a:r>
              <a:rPr lang="en-US" sz="2200" dirty="0"/>
              <a:t> </a:t>
            </a:r>
            <a:r>
              <a:rPr lang="en-US" sz="2200" dirty="0" err="1"/>
              <a:t>nell’esercizio</a:t>
            </a:r>
            <a:r>
              <a:rPr lang="en-US" sz="2200" dirty="0"/>
              <a:t> del “</a:t>
            </a:r>
            <a:r>
              <a:rPr lang="en-US" sz="2200" dirty="0" err="1"/>
              <a:t>dai</a:t>
            </a:r>
            <a:r>
              <a:rPr lang="en-US" sz="2200" dirty="0"/>
              <a:t> e </a:t>
            </a:r>
            <a:r>
              <a:rPr lang="en-US" sz="2200" dirty="0" err="1"/>
              <a:t>vai</a:t>
            </a:r>
            <a:r>
              <a:rPr lang="en-US" sz="2200" dirty="0"/>
              <a:t>”, dopo aver </a:t>
            </a:r>
            <a:r>
              <a:rPr lang="en-US" sz="2200" dirty="0" err="1"/>
              <a:t>colpito</a:t>
            </a:r>
            <a:r>
              <a:rPr lang="en-US" sz="2200" dirty="0"/>
              <a:t> la </a:t>
            </a:r>
            <a:r>
              <a:rPr lang="en-US" sz="2200" dirty="0" err="1"/>
              <a:t>pallina</a:t>
            </a:r>
            <a:r>
              <a:rPr lang="en-US" sz="2200" dirty="0"/>
              <a:t> non </a:t>
            </a:r>
            <a:r>
              <a:rPr lang="en-US" sz="2200" dirty="0" err="1"/>
              <a:t>poteva</a:t>
            </a:r>
            <a:r>
              <a:rPr lang="en-US" sz="2200" dirty="0"/>
              <a:t> </a:t>
            </a:r>
            <a:r>
              <a:rPr lang="en-US" sz="2200" dirty="0" err="1"/>
              <a:t>muoversi</a:t>
            </a:r>
            <a:r>
              <a:rPr lang="en-US" sz="2200" dirty="0"/>
              <a:t> </a:t>
            </a:r>
            <a:r>
              <a:rPr lang="en-US" sz="2200" dirty="0" err="1"/>
              <a:t>velocemente</a:t>
            </a:r>
            <a:r>
              <a:rPr lang="en-US" sz="2200" dirty="0"/>
              <a:t> da un campo </a:t>
            </a:r>
            <a:r>
              <a:rPr lang="en-US" sz="2200" dirty="0" err="1"/>
              <a:t>all’altro</a:t>
            </a:r>
            <a:r>
              <a:rPr lang="en-US" sz="2200" dirty="0"/>
              <a:t>, </a:t>
            </a:r>
            <a:r>
              <a:rPr lang="en-US" sz="2200" dirty="0" err="1"/>
              <a:t>perciò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</a:t>
            </a:r>
            <a:r>
              <a:rPr lang="en-US" sz="2200" dirty="0" err="1"/>
              <a:t>rimasto</a:t>
            </a:r>
            <a:r>
              <a:rPr lang="en-US" sz="2200" dirty="0"/>
              <a:t> sempre </a:t>
            </a:r>
            <a:r>
              <a:rPr lang="en-US" sz="2200" dirty="0" err="1"/>
              <a:t>fisso</a:t>
            </a:r>
            <a:r>
              <a:rPr lang="en-US" sz="2200" dirty="0"/>
              <a:t> </a:t>
            </a:r>
            <a:r>
              <a:rPr lang="en-US" sz="2200" dirty="0" err="1"/>
              <a:t>nello</a:t>
            </a:r>
            <a:r>
              <a:rPr lang="en-US" sz="2200" dirty="0"/>
              <a:t> </a:t>
            </a:r>
            <a:r>
              <a:rPr lang="en-US" sz="2200" dirty="0" err="1"/>
              <a:t>stesso</a:t>
            </a:r>
            <a:r>
              <a:rPr lang="en-US" sz="2200" dirty="0"/>
              <a:t> campo. </a:t>
            </a:r>
          </a:p>
          <a:p>
            <a:pPr marL="0" indent="0">
              <a:buNone/>
            </a:pPr>
            <a:r>
              <a:rPr lang="en-US" sz="2200" dirty="0"/>
              <a:t>Per il resto, </a:t>
            </a:r>
            <a:r>
              <a:rPr lang="en-US" sz="2200" dirty="0" err="1"/>
              <a:t>sia</a:t>
            </a:r>
            <a:r>
              <a:rPr lang="en-US" sz="2200" dirty="0"/>
              <a:t> </a:t>
            </a:r>
            <a:r>
              <a:rPr lang="en-US" sz="2200" dirty="0" err="1"/>
              <a:t>negli</a:t>
            </a:r>
            <a:r>
              <a:rPr lang="en-US" sz="2200" dirty="0"/>
              <a:t> </a:t>
            </a:r>
            <a:r>
              <a:rPr lang="en-US" sz="2200" dirty="0" err="1"/>
              <a:t>scambi</a:t>
            </a:r>
            <a:r>
              <a:rPr lang="en-US" sz="2200" dirty="0"/>
              <a:t> a </a:t>
            </a:r>
            <a:r>
              <a:rPr lang="en-US" sz="2200" dirty="0" err="1"/>
              <a:t>coppie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nei</a:t>
            </a:r>
            <a:r>
              <a:rPr lang="en-US" sz="2200" dirty="0"/>
              <a:t> </a:t>
            </a:r>
            <a:r>
              <a:rPr lang="en-US" sz="2200" dirty="0" err="1"/>
              <a:t>tornei</a:t>
            </a:r>
            <a:r>
              <a:rPr lang="en-US" sz="2200" dirty="0"/>
              <a:t> ha </a:t>
            </a:r>
            <a:r>
              <a:rPr lang="en-US" sz="2200" dirty="0" err="1"/>
              <a:t>potuto</a:t>
            </a:r>
            <a:r>
              <a:rPr lang="en-US" sz="2200" dirty="0"/>
              <a:t> </a:t>
            </a:r>
            <a:r>
              <a:rPr lang="en-US" sz="2200" dirty="0" err="1"/>
              <a:t>giocare</a:t>
            </a:r>
            <a:r>
              <a:rPr lang="en-US" sz="2200" dirty="0"/>
              <a:t> proprio come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suoi</a:t>
            </a:r>
            <a:r>
              <a:rPr lang="en-US" sz="2200" dirty="0"/>
              <a:t> </a:t>
            </a:r>
            <a:r>
              <a:rPr lang="en-US" sz="2200" dirty="0" err="1"/>
              <a:t>compagni</a:t>
            </a:r>
            <a:r>
              <a:rPr lang="en-US" sz="2200" dirty="0"/>
              <a:t>, ed </a:t>
            </a:r>
            <a:r>
              <a:rPr lang="en-US" sz="2200" dirty="0" err="1"/>
              <a:t>infatti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</a:t>
            </a:r>
            <a:r>
              <a:rPr lang="en-US" sz="2200" dirty="0" err="1"/>
              <a:t>stato</a:t>
            </a:r>
            <a:r>
              <a:rPr lang="en-US" sz="2200" dirty="0"/>
              <a:t> </a:t>
            </a:r>
            <a:r>
              <a:rPr lang="en-US" sz="2200" dirty="0" err="1"/>
              <a:t>valutato</a:t>
            </a:r>
            <a:r>
              <a:rPr lang="en-US" sz="2200" dirty="0"/>
              <a:t> </a:t>
            </a:r>
            <a:r>
              <a:rPr lang="en-US" sz="2200" dirty="0" err="1"/>
              <a:t>nello</a:t>
            </a:r>
            <a:r>
              <a:rPr lang="en-US" sz="2200" dirty="0"/>
              <a:t> </a:t>
            </a:r>
            <a:r>
              <a:rPr lang="en-US" sz="2200" dirty="0" err="1"/>
              <a:t>stesso</a:t>
            </a:r>
            <a:r>
              <a:rPr lang="en-US" sz="2200" dirty="0"/>
              <a:t> modo.</a:t>
            </a:r>
          </a:p>
        </p:txBody>
      </p:sp>
      <p:pic>
        <p:nvPicPr>
          <p:cNvPr id="10" name="Immagine 9" descr="Immagine che contiene vestiti, persona, interno, muro&#10;&#10;Descrizione generata automaticamente">
            <a:extLst>
              <a:ext uri="{FF2B5EF4-FFF2-40B4-BE49-F238E27FC236}">
                <a16:creationId xmlns:a16="http://schemas.microsoft.com/office/drawing/2014/main" id="{EEECCCE1-5A31-B509-5A4F-A2149177C5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693" b="2"/>
          <a:stretch/>
        </p:blipFill>
        <p:spPr>
          <a:xfrm rot="5400000">
            <a:off x="8095488" y="2761478"/>
            <a:ext cx="3685032" cy="450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43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B908E8DC-1025-4FCC-873D-DC5C2ADEF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F4827D1-B333-774F-303F-9D4FDF0E3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40167"/>
            <a:ext cx="4274607" cy="21358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latin typeface="+mj-lt"/>
                <a:ea typeface="+mj-ea"/>
                <a:cs typeface="+mj-cs"/>
              </a:rPr>
              <a:t>Valutazione </a:t>
            </a: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9481A227-0BD9-501E-549A-F5869A9FA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99" y="2880452"/>
            <a:ext cx="4274607" cy="3095445"/>
          </a:xfrm>
        </p:spPr>
        <p:txBody>
          <a:bodyPr anchor="t">
            <a:normAutofit/>
          </a:bodyPr>
          <a:lstStyle/>
          <a:p>
            <a:pPr marL="514350" indent="-514350">
              <a:buAutoNum type="arabicParenR"/>
            </a:pPr>
            <a:r>
              <a:rPr lang="it-IT" sz="1800" dirty="0"/>
              <a:t>Osservazioni sistematiche con rubrica.</a:t>
            </a:r>
          </a:p>
          <a:p>
            <a:pPr marL="514350" indent="-514350">
              <a:buAutoNum type="arabicParenR"/>
            </a:pPr>
            <a:r>
              <a:rPr lang="it-IT" sz="1800" dirty="0"/>
              <a:t>Tabelle dei fondamentali individuali (adattati poi anche per i racchettoni e per il tennis).</a:t>
            </a:r>
          </a:p>
          <a:p>
            <a:endParaRPr lang="en-US" sz="1800" dirty="0"/>
          </a:p>
        </p:txBody>
      </p:sp>
      <p:pic>
        <p:nvPicPr>
          <p:cNvPr id="4" name="Segnaposto contenuto 3" descr="Immagine che contiene testo, menu, documento, carta&#10;&#10;Descrizione generata automaticamente">
            <a:extLst>
              <a:ext uri="{FF2B5EF4-FFF2-40B4-BE49-F238E27FC236}">
                <a16:creationId xmlns:a16="http://schemas.microsoft.com/office/drawing/2014/main" id="{7F20006F-E1DD-F643-9D6D-70DC83AE19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602" b="3"/>
          <a:stretch/>
        </p:blipFill>
        <p:spPr>
          <a:xfrm>
            <a:off x="5211495" y="699899"/>
            <a:ext cx="3211333" cy="5445836"/>
          </a:xfrm>
          <a:prstGeom prst="rect">
            <a:avLst/>
          </a:prstGeom>
        </p:spPr>
      </p:pic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6BE5B36C-FCE3-DABB-0FC6-DCC8111B18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" r="14398" b="3"/>
          <a:stretch/>
        </p:blipFill>
        <p:spPr>
          <a:xfrm>
            <a:off x="8535080" y="699899"/>
            <a:ext cx="3211333" cy="5445836"/>
          </a:xfrm>
          <a:prstGeom prst="rect">
            <a:avLst/>
          </a:prstGeom>
        </p:spPr>
      </p:pic>
      <p:cxnSp>
        <p:nvCxnSpPr>
          <p:cNvPr id="45" name="Straight Connector 38">
            <a:extLst>
              <a:ext uri="{FF2B5EF4-FFF2-40B4-BE49-F238E27FC236}">
                <a16:creationId xmlns:a16="http://schemas.microsoft.com/office/drawing/2014/main" id="{F085D7B9-E066-4923-8CB7-294BF306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0">
            <a:extLst>
              <a:ext uri="{FF2B5EF4-FFF2-40B4-BE49-F238E27FC236}">
                <a16:creationId xmlns:a16="http://schemas.microsoft.com/office/drawing/2014/main" id="{9B57D9A5-B0E6-43E8-854F-D4931B715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47856" y="706072"/>
            <a:ext cx="445586" cy="5445849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5443840-A796-4C43-8DC1-1B738EFEC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632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832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6F4E9621-5FC7-64EB-78D4-1F96BE0F0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chemeClr val="tx2"/>
                </a:solidFill>
              </a:rPr>
              <a:t>GRAZIE PER L’ATTENZIONE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739975-2721-E16B-7B45-DE736A039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180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it-IT" sz="1800">
                <a:solidFill>
                  <a:schemeClr val="tx2"/>
                </a:solidFill>
              </a:rPr>
              <a:t>PROF.SSA ZOBOLI FRANCESCA</a:t>
            </a:r>
          </a:p>
        </p:txBody>
      </p:sp>
    </p:spTree>
    <p:extLst>
      <p:ext uri="{BB962C8B-B14F-4D97-AF65-F5344CB8AC3E}">
        <p14:creationId xmlns:p14="http://schemas.microsoft.com/office/powerpoint/2010/main" val="404190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no con corde rosse">
            <a:extLst>
              <a:ext uri="{FF2B5EF4-FFF2-40B4-BE49-F238E27FC236}">
                <a16:creationId xmlns:a16="http://schemas.microsoft.com/office/drawing/2014/main" id="{E07993E3-0AEB-6F3E-CF06-350266AD0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4" r="948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364B19E-C10B-0C16-02FF-060741C27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it-IT" sz="4000"/>
              <a:t>DI COSA SI TRATTA?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D1ECDB-5231-ABF8-3D72-701F18965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0" i="0" u="none" strike="noStrike">
                <a:effectLst/>
                <a:latin typeface="Nunito Sans" panose="020F0502020204030204" pitchFamily="34" charset="0"/>
              </a:rPr>
              <a:t>La</a:t>
            </a:r>
            <a:r>
              <a:rPr lang="it-IT" sz="2000" b="1" i="0" u="none" strike="noStrike">
                <a:effectLst/>
                <a:latin typeface="Nunito Sans" panose="020F0502020204030204" pitchFamily="34" charset="0"/>
              </a:rPr>
              <a:t> coordinazione oculo-manuale</a:t>
            </a:r>
            <a:r>
              <a:rPr lang="it-IT" sz="2000" b="0" i="0" u="none" strike="noStrike">
                <a:effectLst/>
                <a:latin typeface="Nunito Sans" panose="020F0502020204030204" pitchFamily="34" charset="0"/>
              </a:rPr>
              <a:t> è la capacità di coordinare correttamente la percezione visiva e il movimento della mano. </a:t>
            </a:r>
          </a:p>
          <a:p>
            <a:pPr marL="0" indent="0">
              <a:buNone/>
            </a:pPr>
            <a:r>
              <a:rPr lang="it-IT" sz="2000" b="0" i="0" u="none" strike="noStrike">
                <a:effectLst/>
                <a:latin typeface="Nunito Sans" panose="020F0502020204030204" pitchFamily="34" charset="0"/>
              </a:rPr>
              <a:t>In altre parole, è la capacità di effettuare corretti movimenti della mano in base agli stimoli visivi ricevuti.</a:t>
            </a:r>
            <a:endParaRPr lang="it-IT" sz="2000"/>
          </a:p>
        </p:txBody>
      </p:sp>
    </p:spTree>
    <p:extLst>
      <p:ext uri="{BB962C8B-B14F-4D97-AF65-F5344CB8AC3E}">
        <p14:creationId xmlns:p14="http://schemas.microsoft.com/office/powerpoint/2010/main" val="4020139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9C509D2-0C1A-47B8-89C1-D3AB17D45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6B616D1-EBCE-4C47-64AD-98C6B722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264" y="556994"/>
            <a:ext cx="4753535" cy="1672499"/>
          </a:xfrm>
        </p:spPr>
        <p:txBody>
          <a:bodyPr>
            <a:normAutofit/>
          </a:bodyPr>
          <a:lstStyle/>
          <a:p>
            <a:r>
              <a:rPr lang="it-IT" sz="4000"/>
              <a:t>Nello sport</a:t>
            </a:r>
          </a:p>
        </p:txBody>
      </p:sp>
      <p:pic>
        <p:nvPicPr>
          <p:cNvPr id="11" name="Immagine 10" descr="Immagine che contiene palla, attrezzature sportive, calcio/football americano, Gioco con la palla&#10;&#10;Descrizione generata automaticamente">
            <a:extLst>
              <a:ext uri="{FF2B5EF4-FFF2-40B4-BE49-F238E27FC236}">
                <a16:creationId xmlns:a16="http://schemas.microsoft.com/office/drawing/2014/main" id="{2575BD0B-C351-9C02-3F06-7E9D72572C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707" r="19110" b="1"/>
          <a:stretch/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7" name="Immagine 6" descr="Immagine che contiene gioco atletico, sport, tennis, attrezzature sportive&#10;&#10;Descrizione generata automaticamente">
            <a:extLst>
              <a:ext uri="{FF2B5EF4-FFF2-40B4-BE49-F238E27FC236}">
                <a16:creationId xmlns:a16="http://schemas.microsoft.com/office/drawing/2014/main" id="{EB181037-4D20-DAFD-E45F-50D8B08A6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7886" r="1" b="1"/>
          <a:stretch/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  <p:pic>
        <p:nvPicPr>
          <p:cNvPr id="9" name="Immagine 8" descr="Immagine che contiene gioco atletico, erba, sport, badminton&#10;&#10;Descrizione generata automaticamente">
            <a:extLst>
              <a:ext uri="{FF2B5EF4-FFF2-40B4-BE49-F238E27FC236}">
                <a16:creationId xmlns:a16="http://schemas.microsoft.com/office/drawing/2014/main" id="{CFA29B94-07E3-3994-674C-BE25FB0CB6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2658" r="1" b="16200"/>
          <a:stretch/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C5BF0F-B43B-3FD8-4A0B-F570E34E1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265" y="2413645"/>
            <a:ext cx="4753534" cy="3694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b="0" i="0" u="none" strike="noStrike" dirty="0">
                <a:effectLst/>
                <a:latin typeface="+mj-lt"/>
              </a:rPr>
              <a:t>Quest'abilità è indispensabile per anticipare i movimenti, per reagire e per avviare un'azione.</a:t>
            </a:r>
          </a:p>
          <a:p>
            <a:pPr marL="0" indent="0">
              <a:buNone/>
            </a:pPr>
            <a:r>
              <a:rPr lang="it-IT" sz="2000" b="0" i="0" u="none" strike="noStrike" dirty="0">
                <a:effectLst/>
                <a:latin typeface="+mj-lt"/>
              </a:rPr>
              <a:t>È particolarmente utile negli sport che prevedono l'uso di attrezzi come ad esempio palle, racchette, mazze ecc..</a:t>
            </a:r>
          </a:p>
          <a:p>
            <a:pPr marL="0" indent="0">
              <a:buNone/>
            </a:pPr>
            <a:endParaRPr lang="it-IT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1720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Segnaposto contenuto 2">
            <a:extLst>
              <a:ext uri="{FF2B5EF4-FFF2-40B4-BE49-F238E27FC236}">
                <a16:creationId xmlns:a16="http://schemas.microsoft.com/office/drawing/2014/main" id="{D2E5E59C-F587-63C5-C385-1B52C2702B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244273"/>
              </p:ext>
            </p:extLst>
          </p:nvPr>
        </p:nvGraphicFramePr>
        <p:xfrm>
          <a:off x="838200" y="104715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8044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98904C-B2CA-F108-5CD1-06670D70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it-IT" dirty="0">
                <a:solidFill>
                  <a:schemeClr val="tx2"/>
                </a:solidFill>
              </a:rPr>
              <a:t>La mia attività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216684-95EE-FB15-5421-6E426B71DDB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Autofit/>
          </a:bodyPr>
          <a:lstStyle/>
          <a:p>
            <a:pPr marL="0" indent="0" algn="ctr">
              <a:buNone/>
            </a:pPr>
            <a:r>
              <a:rPr lang="it-IT" dirty="0">
                <a:solidFill>
                  <a:schemeClr val="tx2"/>
                </a:solidFill>
              </a:rPr>
              <a:t>UTENTI DESTINATARI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it-IT" sz="2400" dirty="0"/>
              <a:t>Studenti della classe 1K: in questa classe sono presenti 25 alunni (23 maschi e 2 femmine) di cui un alunno diversamente abile (certificato ai sensi della legge 104/92), in sedia a rotelle per diplegia spastica correlata a breve gestazione e basso peso alla nascita.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1724858-2E5F-C6CD-7E6E-C2B15D43121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it-IT" sz="3600" dirty="0">
                <a:solidFill>
                  <a:schemeClr val="tx2"/>
                </a:solidFill>
              </a:rPr>
              <a:t>OBIETTIVI DI APPRENDIMENTO: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dirty="0">
                <a:solidFill>
                  <a:schemeClr val="tx2"/>
                </a:solidFill>
              </a:rPr>
              <a:t>- </a:t>
            </a:r>
            <a:r>
              <a:rPr lang="it-IT" sz="2800" dirty="0"/>
              <a:t>Miglioramento della coordinazione occhio-mano in base all’attrezzo a disposizione.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it-IT" sz="2800" dirty="0"/>
              <a:t>Pratica dei 4 sport proposti.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it-IT" sz="2800" dirty="0"/>
              <a:t>Aiutarsi a vicenda durante i tornei finali 2 vs 2 (fare squadra) cambiando il compagno ad ogni lezione.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it-IT" sz="2800" dirty="0"/>
              <a:t>Sperimentare diversi ruoli (arbitraggio).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it-IT" sz="2800" dirty="0"/>
              <a:t>Applicazione di strategie efficaci per la risoluzione delle situazioni problematiche.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1691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ampadine bianche con una gialla che si distingue dalle altre">
            <a:extLst>
              <a:ext uri="{FF2B5EF4-FFF2-40B4-BE49-F238E27FC236}">
                <a16:creationId xmlns:a16="http://schemas.microsoft.com/office/drawing/2014/main" id="{E59EF87E-80D9-62B9-5415-15C8F5C0C4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C0CBF80-A5F1-B9D3-EC4F-05C4ED7B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COMPETENZE RICERCATE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AFF563-7B11-3E3E-35FC-A518D2ADF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it-IT" sz="2000" dirty="0"/>
              <a:t>Collaborare e partecipare</a:t>
            </a:r>
          </a:p>
          <a:p>
            <a:r>
              <a:rPr lang="it-IT" sz="2000" dirty="0"/>
              <a:t>Progettare</a:t>
            </a:r>
          </a:p>
          <a:p>
            <a:r>
              <a:rPr lang="it-IT" sz="2000" dirty="0"/>
              <a:t>Agire in modo autonomo e responsabile</a:t>
            </a:r>
          </a:p>
          <a:p>
            <a:r>
              <a:rPr lang="it-IT" sz="2000" dirty="0"/>
              <a:t>Imparare a imparare</a:t>
            </a:r>
          </a:p>
          <a:p>
            <a:pPr marL="0" indent="0">
              <a:buNone/>
            </a:pPr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5972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4B41B50-9CEF-566F-01F6-8E34EC2E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2"/>
                </a:solidFill>
              </a:rPr>
              <a:t>Prima lezione: i racchettoni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A233145-2BA9-9335-7D2E-E6EC78A2D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pPr>
              <a:buFontTx/>
              <a:buChar char="-"/>
            </a:pPr>
            <a:r>
              <a:rPr lang="en-US" sz="1800" dirty="0" err="1">
                <a:solidFill>
                  <a:schemeClr val="tx2"/>
                </a:solidFill>
              </a:rPr>
              <a:t>Riscaldamento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en-US" sz="1800" dirty="0">
                <a:solidFill>
                  <a:schemeClr val="tx2"/>
                </a:solidFill>
              </a:rPr>
              <a:t>Prima </a:t>
            </a:r>
            <a:r>
              <a:rPr lang="en-US" sz="1800" dirty="0" err="1">
                <a:solidFill>
                  <a:schemeClr val="tx2"/>
                </a:solidFill>
              </a:rPr>
              <a:t>parte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della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lezione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utilizzo</a:t>
            </a:r>
            <a:r>
              <a:rPr lang="en-US" sz="1800" dirty="0">
                <a:solidFill>
                  <a:schemeClr val="tx2"/>
                </a:solidFill>
              </a:rPr>
              <a:t> di </a:t>
            </a:r>
            <a:r>
              <a:rPr lang="en-US" sz="1800" dirty="0" err="1">
                <a:solidFill>
                  <a:schemeClr val="tx2"/>
                </a:solidFill>
              </a:rPr>
              <a:t>una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palla</a:t>
            </a:r>
            <a:r>
              <a:rPr lang="en-US" sz="1800" dirty="0">
                <a:solidFill>
                  <a:schemeClr val="tx2"/>
                </a:solidFill>
              </a:rPr>
              <a:t> di </a:t>
            </a:r>
            <a:r>
              <a:rPr lang="en-US" sz="1800" dirty="0" err="1">
                <a:solidFill>
                  <a:schemeClr val="tx2"/>
                </a:solidFill>
              </a:rPr>
              <a:t>spugna</a:t>
            </a:r>
            <a:r>
              <a:rPr lang="en-US" sz="1800" dirty="0">
                <a:solidFill>
                  <a:schemeClr val="tx2"/>
                </a:solidFill>
              </a:rPr>
              <a:t>, </a:t>
            </a:r>
            <a:r>
              <a:rPr lang="en-US" sz="1800" dirty="0" err="1">
                <a:solidFill>
                  <a:schemeClr val="tx2"/>
                </a:solidFill>
              </a:rPr>
              <a:t>seconda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parte</a:t>
            </a:r>
            <a:r>
              <a:rPr lang="en-US" sz="1800" dirty="0">
                <a:solidFill>
                  <a:schemeClr val="tx2"/>
                </a:solidFill>
              </a:rPr>
              <a:t> con la </a:t>
            </a:r>
            <a:r>
              <a:rPr lang="en-US" sz="1800" dirty="0" err="1">
                <a:solidFill>
                  <a:schemeClr val="tx2"/>
                </a:solidFill>
              </a:rPr>
              <a:t>pallina</a:t>
            </a:r>
            <a:r>
              <a:rPr lang="en-US" sz="1800" dirty="0">
                <a:solidFill>
                  <a:schemeClr val="tx2"/>
                </a:solidFill>
              </a:rPr>
              <a:t> da tennis. La prima </a:t>
            </a:r>
            <a:r>
              <a:rPr lang="en-US" sz="1800" dirty="0" err="1">
                <a:solidFill>
                  <a:schemeClr val="tx2"/>
                </a:solidFill>
              </a:rPr>
              <a:t>pallina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è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più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leggera</a:t>
            </a:r>
            <a:r>
              <a:rPr lang="en-US" sz="1800" dirty="0">
                <a:solidFill>
                  <a:schemeClr val="tx2"/>
                </a:solidFill>
              </a:rPr>
              <a:t>, la </a:t>
            </a:r>
            <a:r>
              <a:rPr lang="en-US" sz="1800" dirty="0" err="1">
                <a:solidFill>
                  <a:schemeClr val="tx2"/>
                </a:solidFill>
              </a:rPr>
              <a:t>seconda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più</a:t>
            </a:r>
            <a:r>
              <a:rPr lang="en-US" sz="1800" dirty="0">
                <a:solidFill>
                  <a:schemeClr val="tx2"/>
                </a:solidFill>
              </a:rPr>
              <a:t> pesante, </a:t>
            </a:r>
            <a:r>
              <a:rPr lang="en-US" sz="1800" dirty="0" err="1">
                <a:solidFill>
                  <a:schemeClr val="tx2"/>
                </a:solidFill>
              </a:rPr>
              <a:t>quindi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sarà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diverso</a:t>
            </a:r>
            <a:r>
              <a:rPr lang="en-US" sz="1800" dirty="0">
                <a:solidFill>
                  <a:schemeClr val="tx2"/>
                </a:solidFill>
              </a:rPr>
              <a:t> il modo di </a:t>
            </a:r>
            <a:r>
              <a:rPr lang="en-US" sz="1800" dirty="0" err="1">
                <a:solidFill>
                  <a:schemeClr val="tx2"/>
                </a:solidFill>
              </a:rPr>
              <a:t>colpirla</a:t>
            </a:r>
            <a:r>
              <a:rPr lang="en-US" sz="1800" dirty="0">
                <a:solidFill>
                  <a:schemeClr val="tx2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en-US" sz="1800" dirty="0" err="1">
                <a:solidFill>
                  <a:schemeClr val="tx2"/>
                </a:solidFill>
              </a:rPr>
              <a:t>Scambi</a:t>
            </a:r>
            <a:r>
              <a:rPr lang="en-US" sz="1800" dirty="0">
                <a:solidFill>
                  <a:schemeClr val="tx2"/>
                </a:solidFill>
              </a:rPr>
              <a:t> a </a:t>
            </a:r>
            <a:r>
              <a:rPr lang="en-US" sz="1800" dirty="0" err="1">
                <a:solidFill>
                  <a:schemeClr val="tx2"/>
                </a:solidFill>
              </a:rPr>
              <a:t>coppie</a:t>
            </a:r>
            <a:r>
              <a:rPr lang="en-US" sz="1800" dirty="0">
                <a:solidFill>
                  <a:schemeClr val="tx2"/>
                </a:solidFill>
              </a:rPr>
              <a:t> con </a:t>
            </a:r>
            <a:r>
              <a:rPr lang="en-US" sz="1800" dirty="0" err="1">
                <a:solidFill>
                  <a:schemeClr val="tx2"/>
                </a:solidFill>
              </a:rPr>
              <a:t>entrambe</a:t>
            </a:r>
            <a:r>
              <a:rPr lang="en-US" sz="1800" dirty="0">
                <a:solidFill>
                  <a:schemeClr val="tx2"/>
                </a:solidFill>
              </a:rPr>
              <a:t> le </a:t>
            </a:r>
            <a:r>
              <a:rPr lang="en-US" sz="1800" dirty="0" err="1">
                <a:solidFill>
                  <a:schemeClr val="tx2"/>
                </a:solidFill>
              </a:rPr>
              <a:t>palline</a:t>
            </a:r>
            <a:r>
              <a:rPr lang="en-US" sz="1800" dirty="0">
                <a:solidFill>
                  <a:schemeClr val="tx2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en-US" sz="1800" dirty="0" err="1">
                <a:solidFill>
                  <a:schemeClr val="tx2"/>
                </a:solidFill>
              </a:rPr>
              <a:t>Esercizio</a:t>
            </a:r>
            <a:r>
              <a:rPr lang="en-US" sz="1800" dirty="0">
                <a:solidFill>
                  <a:schemeClr val="tx2"/>
                </a:solidFill>
              </a:rPr>
              <a:t> “</a:t>
            </a:r>
            <a:r>
              <a:rPr lang="en-US" sz="1800" dirty="0" err="1">
                <a:solidFill>
                  <a:schemeClr val="tx2"/>
                </a:solidFill>
              </a:rPr>
              <a:t>dai</a:t>
            </a:r>
            <a:r>
              <a:rPr lang="en-US" sz="1800" dirty="0">
                <a:solidFill>
                  <a:schemeClr val="tx2"/>
                </a:solidFill>
              </a:rPr>
              <a:t> e </a:t>
            </a:r>
            <a:r>
              <a:rPr lang="en-US" sz="1800" dirty="0" err="1">
                <a:solidFill>
                  <a:schemeClr val="tx2"/>
                </a:solidFill>
              </a:rPr>
              <a:t>vai</a:t>
            </a:r>
            <a:r>
              <a:rPr lang="en-US" sz="1800" dirty="0">
                <a:solidFill>
                  <a:schemeClr val="tx2"/>
                </a:solidFill>
              </a:rPr>
              <a:t>” con </a:t>
            </a:r>
            <a:r>
              <a:rPr lang="en-US" sz="1800" dirty="0" err="1">
                <a:solidFill>
                  <a:schemeClr val="tx2"/>
                </a:solidFill>
              </a:rPr>
              <a:t>entrambe</a:t>
            </a:r>
            <a:r>
              <a:rPr lang="en-US" sz="1800" dirty="0">
                <a:solidFill>
                  <a:schemeClr val="tx2"/>
                </a:solidFill>
              </a:rPr>
              <a:t> le </a:t>
            </a:r>
            <a:r>
              <a:rPr lang="en-US" sz="1800" dirty="0" err="1">
                <a:solidFill>
                  <a:schemeClr val="tx2"/>
                </a:solidFill>
              </a:rPr>
              <a:t>palline</a:t>
            </a:r>
            <a:r>
              <a:rPr lang="en-US" sz="1800" dirty="0">
                <a:solidFill>
                  <a:schemeClr val="tx2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en-US" sz="1800" dirty="0" err="1">
                <a:solidFill>
                  <a:schemeClr val="tx2"/>
                </a:solidFill>
              </a:rPr>
              <a:t>Torneo</a:t>
            </a:r>
            <a:r>
              <a:rPr lang="en-US" sz="1800" dirty="0">
                <a:solidFill>
                  <a:schemeClr val="tx2"/>
                </a:solidFill>
              </a:rPr>
              <a:t> 2 vs 2.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2CB0F71-EB86-E9DA-EF3C-549A1EE20E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7" r="115" b="-3"/>
          <a:stretch/>
        </p:blipFill>
        <p:spPr>
          <a:xfrm>
            <a:off x="8190414" y="1629089"/>
            <a:ext cx="3482645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0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BA21FBB0-FD4C-1039-B903-E07C269F4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991261"/>
            <a:ext cx="5754696" cy="1837349"/>
          </a:xfrm>
        </p:spPr>
        <p:txBody>
          <a:bodyPr anchor="ctr">
            <a:normAutofit/>
          </a:bodyPr>
          <a:lstStyle/>
          <a:p>
            <a:pPr algn="ctr"/>
            <a:r>
              <a:rPr lang="it-IT" sz="3600">
                <a:solidFill>
                  <a:schemeClr val="tx2"/>
                </a:solidFill>
              </a:rPr>
              <a:t>Differenziazione cinestesica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B2CA94-0E9D-E316-CA56-D842B4FCB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954" y="2979336"/>
            <a:ext cx="570972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sz="1900">
                <a:solidFill>
                  <a:schemeClr val="tx2"/>
                </a:solidFill>
              </a:rPr>
              <a:t>È una delle 7 capacità coordinative speciali, ma di cosa si tratta?</a:t>
            </a:r>
          </a:p>
          <a:p>
            <a:pPr marL="0" indent="0">
              <a:buNone/>
            </a:pPr>
            <a:r>
              <a:rPr lang="it-IT" sz="1900">
                <a:solidFill>
                  <a:schemeClr val="tx2"/>
                </a:solidFill>
              </a:rPr>
              <a:t>È la capacità di riuscire a imprimere maggiore o minore forza durante il lancio, oppure durante il colpo ad un oggetto (nel nostro caso la pallina con la racchetta).</a:t>
            </a:r>
          </a:p>
          <a:p>
            <a:pPr marL="0" indent="0">
              <a:buNone/>
            </a:pPr>
            <a:r>
              <a:rPr lang="it-IT" sz="1900">
                <a:solidFill>
                  <a:schemeClr val="tx2"/>
                </a:solidFill>
              </a:rPr>
              <a:t>Bisogna perciò differenziare il dosaggio della tensione muscolare per compiere un gesto motorio.</a:t>
            </a:r>
          </a:p>
        </p:txBody>
      </p:sp>
    </p:spTree>
    <p:extLst>
      <p:ext uri="{BB962C8B-B14F-4D97-AF65-F5344CB8AC3E}">
        <p14:creationId xmlns:p14="http://schemas.microsoft.com/office/powerpoint/2010/main" val="2045257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A48821-C20A-33BA-FBE9-49AA239F9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it-IT" sz="3600">
                <a:solidFill>
                  <a:schemeClr val="tx2"/>
                </a:solidFill>
              </a:rPr>
              <a:t>Seconda lezione: il badminton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0693C5F-1D2F-C995-7FFD-D6892B66C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 lnSpcReduction="10000"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La prima </a:t>
            </a:r>
            <a:r>
              <a:rPr lang="en-US" sz="2000" dirty="0" err="1">
                <a:solidFill>
                  <a:schemeClr val="tx2"/>
                </a:solidFill>
              </a:rPr>
              <a:t>parte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della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lezione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è</a:t>
            </a:r>
            <a:r>
              <a:rPr lang="en-US" sz="2000" dirty="0">
                <a:solidFill>
                  <a:schemeClr val="tx2"/>
                </a:solidFill>
              </a:rPr>
              <a:t> sempre </a:t>
            </a:r>
            <a:r>
              <a:rPr lang="en-US" sz="2000" dirty="0" err="1">
                <a:solidFill>
                  <a:schemeClr val="tx2"/>
                </a:solidFill>
              </a:rPr>
              <a:t>dedicata</a:t>
            </a:r>
            <a:r>
              <a:rPr lang="en-US" sz="2000" dirty="0">
                <a:solidFill>
                  <a:schemeClr val="tx2"/>
                </a:solidFill>
              </a:rPr>
              <a:t> al </a:t>
            </a:r>
            <a:r>
              <a:rPr lang="en-US" sz="2000" dirty="0" err="1">
                <a:solidFill>
                  <a:schemeClr val="tx2"/>
                </a:solidFill>
              </a:rPr>
              <a:t>riscaldamento</a:t>
            </a:r>
            <a:r>
              <a:rPr lang="en-US" sz="2000" dirty="0">
                <a:solidFill>
                  <a:schemeClr val="tx2"/>
                </a:solidFill>
              </a:rPr>
              <a:t> (</a:t>
            </a:r>
            <a:r>
              <a:rPr lang="en-US" sz="2000" dirty="0" err="1">
                <a:solidFill>
                  <a:schemeClr val="tx2"/>
                </a:solidFill>
              </a:rPr>
              <a:t>generale</a:t>
            </a:r>
            <a:r>
              <a:rPr lang="en-US" sz="2000" dirty="0">
                <a:solidFill>
                  <a:schemeClr val="tx2"/>
                </a:solidFill>
              </a:rPr>
              <a:t> e </a:t>
            </a:r>
            <a:r>
              <a:rPr lang="en-US" sz="2000" dirty="0" err="1">
                <a:solidFill>
                  <a:schemeClr val="tx2"/>
                </a:solidFill>
              </a:rPr>
              <a:t>specifico</a:t>
            </a:r>
            <a:r>
              <a:rPr lang="en-US" sz="2000" dirty="0">
                <a:solidFill>
                  <a:schemeClr val="tx2"/>
                </a:solidFill>
              </a:rPr>
              <a:t>).</a:t>
            </a:r>
          </a:p>
          <a:p>
            <a:r>
              <a:rPr lang="en-US" sz="2000" dirty="0">
                <a:solidFill>
                  <a:schemeClr val="tx2"/>
                </a:solidFill>
              </a:rPr>
              <a:t>”Dai e </a:t>
            </a:r>
            <a:r>
              <a:rPr lang="en-US" sz="2000" dirty="0" err="1">
                <a:solidFill>
                  <a:schemeClr val="tx2"/>
                </a:solidFill>
              </a:rPr>
              <a:t>vai</a:t>
            </a:r>
            <a:r>
              <a:rPr lang="en-US" sz="2000" dirty="0">
                <a:solidFill>
                  <a:schemeClr val="tx2"/>
                </a:solidFill>
              </a:rPr>
              <a:t>” (come </a:t>
            </a:r>
            <a:r>
              <a:rPr lang="en-US" sz="2000" dirty="0" err="1">
                <a:solidFill>
                  <a:schemeClr val="tx2"/>
                </a:solidFill>
              </a:rPr>
              <a:t>nella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lezione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precedente</a:t>
            </a:r>
            <a:r>
              <a:rPr lang="en-US" sz="2000" dirty="0">
                <a:solidFill>
                  <a:schemeClr val="tx2"/>
                </a:solidFill>
              </a:rPr>
              <a:t>), </a:t>
            </a:r>
            <a:r>
              <a:rPr lang="en-US" sz="2000" dirty="0" err="1">
                <a:solidFill>
                  <a:schemeClr val="tx2"/>
                </a:solidFill>
              </a:rPr>
              <a:t>l’ho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proposto</a:t>
            </a:r>
            <a:r>
              <a:rPr lang="en-US" sz="2000" dirty="0">
                <a:solidFill>
                  <a:schemeClr val="tx2"/>
                </a:solidFill>
              </a:rPr>
              <a:t> per far </a:t>
            </a:r>
            <a:r>
              <a:rPr lang="en-US" sz="2000" dirty="0" err="1">
                <a:solidFill>
                  <a:schemeClr val="tx2"/>
                </a:solidFill>
              </a:rPr>
              <a:t>loro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provare</a:t>
            </a:r>
            <a:r>
              <a:rPr lang="en-US" sz="2000" dirty="0">
                <a:solidFill>
                  <a:schemeClr val="tx2"/>
                </a:solidFill>
              </a:rPr>
              <a:t> lo </a:t>
            </a:r>
            <a:r>
              <a:rPr lang="en-US" sz="2000" dirty="0" err="1">
                <a:solidFill>
                  <a:schemeClr val="tx2"/>
                </a:solidFill>
              </a:rPr>
              <a:t>stesso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esercizio</a:t>
            </a:r>
            <a:r>
              <a:rPr lang="en-US" sz="2000" dirty="0">
                <a:solidFill>
                  <a:schemeClr val="tx2"/>
                </a:solidFill>
              </a:rPr>
              <a:t> ma con </a:t>
            </a:r>
            <a:r>
              <a:rPr lang="en-US" sz="2000" dirty="0" err="1">
                <a:solidFill>
                  <a:schemeClr val="tx2"/>
                </a:solidFill>
              </a:rPr>
              <a:t>attrezzi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diversi</a:t>
            </a:r>
            <a:r>
              <a:rPr lang="en-US" sz="2000" dirty="0">
                <a:solidFill>
                  <a:schemeClr val="tx2"/>
                </a:solidFill>
              </a:rPr>
              <a:t>: </a:t>
            </a:r>
            <a:r>
              <a:rPr lang="en-US" sz="2000" dirty="0" err="1">
                <a:solidFill>
                  <a:schemeClr val="tx2"/>
                </a:solidFill>
              </a:rPr>
              <a:t>una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racchetta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più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leggera</a:t>
            </a:r>
            <a:r>
              <a:rPr lang="en-US" sz="2000" dirty="0">
                <a:solidFill>
                  <a:schemeClr val="tx2"/>
                </a:solidFill>
              </a:rPr>
              <a:t> e con il </a:t>
            </a:r>
            <a:r>
              <a:rPr lang="en-US" sz="2000" dirty="0" err="1">
                <a:solidFill>
                  <a:schemeClr val="tx2"/>
                </a:solidFill>
              </a:rPr>
              <a:t>piatto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corde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più</a:t>
            </a:r>
            <a:r>
              <a:rPr lang="en-US" sz="2000" dirty="0">
                <a:solidFill>
                  <a:schemeClr val="tx2"/>
                </a:solidFill>
              </a:rPr>
              <a:t> piccolo, e </a:t>
            </a:r>
            <a:r>
              <a:rPr lang="en-US" sz="2000" dirty="0" err="1">
                <a:solidFill>
                  <a:schemeClr val="tx2"/>
                </a:solidFill>
              </a:rPr>
              <a:t>una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pallina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detta</a:t>
            </a:r>
            <a:r>
              <a:rPr lang="en-US" sz="2000" dirty="0">
                <a:solidFill>
                  <a:schemeClr val="tx2"/>
                </a:solidFill>
              </a:rPr>
              <a:t> “</a:t>
            </a:r>
            <a:r>
              <a:rPr lang="en-US" sz="2000" dirty="0" err="1">
                <a:solidFill>
                  <a:schemeClr val="tx2"/>
                </a:solidFill>
              </a:rPr>
              <a:t>volano</a:t>
            </a:r>
            <a:r>
              <a:rPr lang="en-US" sz="2000" dirty="0">
                <a:solidFill>
                  <a:schemeClr val="tx2"/>
                </a:solidFill>
              </a:rPr>
              <a:t>” (non ha la forma </a:t>
            </a:r>
            <a:r>
              <a:rPr lang="en-US" sz="2000" dirty="0" err="1">
                <a:solidFill>
                  <a:schemeClr val="tx2"/>
                </a:solidFill>
              </a:rPr>
              <a:t>classica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della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pallina</a:t>
            </a:r>
            <a:r>
              <a:rPr lang="en-US" sz="2000" dirty="0">
                <a:solidFill>
                  <a:schemeClr val="tx2"/>
                </a:solidFill>
              </a:rPr>
              <a:t>).</a:t>
            </a:r>
          </a:p>
          <a:p>
            <a:r>
              <a:rPr lang="en-US" sz="2000" dirty="0" err="1">
                <a:solidFill>
                  <a:schemeClr val="tx2"/>
                </a:solidFill>
              </a:rPr>
              <a:t>Torneo</a:t>
            </a:r>
            <a:r>
              <a:rPr lang="en-US" sz="2000" dirty="0">
                <a:solidFill>
                  <a:schemeClr val="tx2"/>
                </a:solidFill>
              </a:rPr>
              <a:t> 2 vs 2.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Segnaposto contenuto 5" descr="Immagine che contiene sport, gioco atletico, persona, aria aperta&#10;&#10;Descrizione generata automaticamente">
            <a:extLst>
              <a:ext uri="{FF2B5EF4-FFF2-40B4-BE49-F238E27FC236}">
                <a16:creationId xmlns:a16="http://schemas.microsoft.com/office/drawing/2014/main" id="{C81B8F5A-7B38-F10C-EB97-5A0A6FB4C6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7408"/>
          <a:stretch/>
        </p:blipFill>
        <p:spPr>
          <a:xfrm>
            <a:off x="7708392" y="2725777"/>
            <a:ext cx="4142232" cy="232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79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</TotalTime>
  <Words>757</Words>
  <Application>Microsoft Macintosh PowerPoint</Application>
  <PresentationFormat>Widescreen</PresentationFormat>
  <Paragraphs>65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Helvetica Neue Medium</vt:lpstr>
      <vt:lpstr>Nunito Sans</vt:lpstr>
      <vt:lpstr>Tema di Office</vt:lpstr>
      <vt:lpstr>LA COORDINAZIONE  OCULO-MANUALE</vt:lpstr>
      <vt:lpstr>DI COSA SI TRATTA?</vt:lpstr>
      <vt:lpstr>Nello sport</vt:lpstr>
      <vt:lpstr>Presentazione standard di PowerPoint</vt:lpstr>
      <vt:lpstr>La mia attività</vt:lpstr>
      <vt:lpstr>COMPETENZE RICERCATE</vt:lpstr>
      <vt:lpstr>Prima lezione: i racchettoni</vt:lpstr>
      <vt:lpstr>Differenziazione cinestesica</vt:lpstr>
      <vt:lpstr>Seconda lezione: il badminton</vt:lpstr>
      <vt:lpstr>Terza lezione: il tennis</vt:lpstr>
      <vt:lpstr>Quarta lezione: il tennistavolo</vt:lpstr>
      <vt:lpstr>TORNEO DI TENNISTAVOLO a 8 squadre</vt:lpstr>
      <vt:lpstr>Come si sono svolte le lezioni per l’alunno in sedia a rotelle?</vt:lpstr>
      <vt:lpstr>Valutazione 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COORDINAZIONE  OCULO-MANUALE</dc:title>
  <dc:creator>francesca zoboli</dc:creator>
  <cp:lastModifiedBy>francesca zoboli</cp:lastModifiedBy>
  <cp:revision>13</cp:revision>
  <dcterms:created xsi:type="dcterms:W3CDTF">2023-06-04T14:12:52Z</dcterms:created>
  <dcterms:modified xsi:type="dcterms:W3CDTF">2023-06-08T10:20:46Z</dcterms:modified>
</cp:coreProperties>
</file>